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7010400" cy="9296400"/>
  <p:embeddedFontLst>
    <p:embeddedFont>
      <p:font typeface="Montserrat" pitchFamily="2" charset="77"/>
      <p:regular r:id="rId31"/>
      <p:bold r:id="rId32"/>
      <p:italic r:id="rId33"/>
      <p:boldItalic r:id="rId34"/>
    </p:embeddedFont>
    <p:embeddedFont>
      <p:font typeface="Montserrat Black" panose="020F0502020204030204" pitchFamily="34" charset="0"/>
      <p:bold r:id="rId35"/>
      <p:italic r:id="rId36"/>
      <p:boldItalic r:id="rId37"/>
    </p:embeddedFont>
    <p:embeddedFont>
      <p:font typeface="Montserrat Light" panose="020F0302020204030204" pitchFamily="34" charset="0"/>
      <p:regular r:id="rId38"/>
      <p:bold r:id="rId39"/>
      <p:italic r:id="rId40"/>
      <p:boldItalic r:id="rId41"/>
    </p:embeddedFont>
    <p:embeddedFont>
      <p:font typeface="Montserrat Thin" panose="020F0302020204030204" pitchFamily="34" charset="0"/>
      <p:regular r:id="rId42"/>
      <p:bold r:id="rId43"/>
      <p:italic r:id="rId44"/>
      <p:boldItalic r:id="rId45"/>
    </p:embeddedFont>
    <p:embeddedFont>
      <p:font typeface="Trebuchet MS" panose="020B070302020209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TlxLvdMjNezRCdxd5Ha5ltLFz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8"/>
    <p:restoredTop sz="94686"/>
  </p:normalViewPr>
  <p:slideViewPr>
    <p:cSldViewPr snapToGrid="0">
      <p:cViewPr varScale="1">
        <p:scale>
          <a:sx n="124" d="100"/>
          <a:sy n="124" d="100"/>
        </p:scale>
        <p:origin x="5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37840" cy="46482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4"/>
            <a:ext cx="3037840" cy="46482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71"/>
            <a:ext cx="3037840" cy="46482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38645c4a1f_0_3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138645c4a1f_0_342: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solidFill>
                  <a:schemeClr val="dk1"/>
                </a:solidFill>
                <a:latin typeface="Trebuchet MS"/>
                <a:ea typeface="Trebuchet MS"/>
                <a:cs typeface="Trebuchet MS"/>
                <a:sym typeface="Trebuchet MS"/>
              </a:rPr>
              <a:t>Presenter dialogue –</a:t>
            </a:r>
            <a:endParaRPr sz="1400" b="1">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latin typeface="Trebuchet MS"/>
                <a:ea typeface="Trebuchet MS"/>
                <a:cs typeface="Trebuchet MS"/>
                <a:sym typeface="Trebuchet MS"/>
              </a:rPr>
              <a:t>Welcome to </a:t>
            </a:r>
            <a:r>
              <a:rPr lang="en-US" sz="1400" i="1">
                <a:solidFill>
                  <a:srgbClr val="1155CC"/>
                </a:solidFill>
                <a:latin typeface="Trebuchet MS"/>
                <a:ea typeface="Trebuchet MS"/>
                <a:cs typeface="Trebuchet MS"/>
                <a:sym typeface="Trebuchet MS"/>
              </a:rPr>
              <a:t>[inset your school’s name]</a:t>
            </a:r>
            <a:r>
              <a:rPr lang="en-US" sz="1400" i="1">
                <a:solidFill>
                  <a:srgbClr val="00B0F0"/>
                </a:solidFill>
                <a:latin typeface="Trebuchet MS"/>
                <a:ea typeface="Trebuchet MS"/>
                <a:cs typeface="Trebuchet MS"/>
                <a:sym typeface="Trebuchet MS"/>
              </a:rPr>
              <a:t> </a:t>
            </a:r>
            <a:r>
              <a:rPr lang="en-US" sz="1400">
                <a:solidFill>
                  <a:schemeClr val="dk1"/>
                </a:solidFill>
                <a:latin typeface="Trebuchet MS"/>
                <a:ea typeface="Trebuchet MS"/>
                <a:cs typeface="Trebuchet MS"/>
                <a:sym typeface="Trebuchet MS"/>
              </a:rPr>
              <a:t>Title I Annual Meeting.  Thank you for attending!  </a:t>
            </a: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i="1">
                <a:solidFill>
                  <a:srgbClr val="1155CC"/>
                </a:solidFill>
                <a:latin typeface="Trebuchet MS"/>
                <a:ea typeface="Trebuchet MS"/>
                <a:cs typeface="Trebuchet MS"/>
                <a:sym typeface="Trebuchet MS"/>
              </a:rPr>
              <a:t>Customize this slide to detail what your school is doing with Title I funds this year to increase student achievement for all students.</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Clr>
                <a:srgbClr val="00B0F0"/>
              </a:buClr>
              <a:buSzPts val="1200"/>
              <a:buFont typeface="Calibri"/>
              <a:buNone/>
            </a:pPr>
            <a:r>
              <a:rPr lang="en-US" sz="1400" i="1">
                <a:solidFill>
                  <a:srgbClr val="1155CC"/>
                </a:solidFill>
                <a:latin typeface="Trebuchet MS"/>
                <a:ea typeface="Trebuchet MS"/>
                <a:cs typeface="Trebuchet MS"/>
                <a:sym typeface="Trebuchet MS"/>
              </a:rPr>
              <a:t>Share details for each bulleted item.</a:t>
            </a:r>
            <a:endParaRPr i="1">
              <a:solidFill>
                <a:srgbClr val="00B0F0"/>
              </a:solidFill>
            </a:endParaRPr>
          </a:p>
          <a:p>
            <a:pPr marL="0" lvl="0" indent="0" algn="l" rtl="0">
              <a:lnSpc>
                <a:spcPct val="100000"/>
              </a:lnSpc>
              <a:spcBef>
                <a:spcPts val="0"/>
              </a:spcBef>
              <a:spcAft>
                <a:spcPts val="0"/>
              </a:spcAft>
              <a:buSzPts val="1400"/>
              <a:buNone/>
            </a:pPr>
            <a:endParaRPr/>
          </a:p>
        </p:txBody>
      </p:sp>
      <p:sp>
        <p:nvSpPr>
          <p:cNvPr id="264" name="Google Shape;264;p1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Schoolwide Plan involves the entire school community, including families.  Researchers have studied the benefits of family involvement in schools and have found that students are positively impacted when their families are involved in their education.  Students…(read bullets).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4" name="Google Shape;274;p1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We recognize the importance of partnering with families so students reap those benefits.  Part of our Schoolwide Plan includes how we partner with families to help students succeed.  In fact, we have an entire plan that outlines the steps we will take to strengthen our partnership with families.  </a:t>
            </a:r>
            <a:r>
              <a:rPr lang="en-US" sz="1400" b="1">
                <a:latin typeface="Trebuchet MS"/>
                <a:ea typeface="Trebuchet MS"/>
                <a:cs typeface="Trebuchet MS"/>
                <a:sym typeface="Trebuchet MS"/>
              </a:rPr>
              <a:t>PFEP summaries are sent home in multiple languages. </a:t>
            </a:r>
            <a:endParaRPr/>
          </a:p>
          <a:p>
            <a:pPr marL="0" lvl="0" indent="0" algn="l" rtl="0">
              <a:lnSpc>
                <a:spcPct val="100000"/>
              </a:lnSpc>
              <a:spcBef>
                <a:spcPts val="0"/>
              </a:spcBef>
              <a:spcAft>
                <a:spcPts val="0"/>
              </a:spcAft>
              <a:buSzPts val="1400"/>
              <a:buNone/>
            </a:pPr>
            <a:endParaRPr/>
          </a:p>
        </p:txBody>
      </p:sp>
      <p:sp>
        <p:nvSpPr>
          <p:cNvPr id="283" name="Google Shape;283;p1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The plan describes how the school partners with the community, volunteers, and businesses to increase student achievement. It also outlines specific academic trainings designed for parents and family members to learn strategies they can use at home and help their children master specific foundational skills.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Share – PFEP Summary will be posted on the school website. Optional – navigate to the school’s website.</a:t>
            </a:r>
            <a:endParaRPr>
              <a:solidFill>
                <a:srgbClr val="00B0F0"/>
              </a:solidFill>
            </a:endParaRPr>
          </a:p>
        </p:txBody>
      </p:sp>
      <p:sp>
        <p:nvSpPr>
          <p:cNvPr id="291" name="Google Shape;291;p1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4: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F0"/>
              </a:buClr>
              <a:buSzPts val="1200"/>
              <a:buFont typeface="Calibri"/>
              <a:buNone/>
            </a:pPr>
            <a:r>
              <a:rPr lang="en-US" sz="1400">
                <a:solidFill>
                  <a:srgbClr val="00B0F0"/>
                </a:solidFill>
                <a:latin typeface="Trebuchet MS"/>
                <a:ea typeface="Trebuchet MS"/>
                <a:cs typeface="Trebuchet MS"/>
                <a:sym typeface="Trebuchet MS"/>
              </a:rPr>
              <a:t>Customize this slide to detail what your school is doing with Title I funds this year to increase student achievement for all students.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Be sure to include learning outcomes for parents and share what they can expect to learn from attending these interactive trainings.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Optional = Ask parents to enter these dates in their phone/calendar as save the date.  </a:t>
            </a:r>
            <a:endParaRPr>
              <a:solidFill>
                <a:srgbClr val="00B0F0"/>
              </a:solidFill>
            </a:endParaRPr>
          </a:p>
        </p:txBody>
      </p:sp>
      <p:sp>
        <p:nvSpPr>
          <p:cNvPr id="300" name="Google Shape;300;p14: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important part of the Parent and Family Engagement Plan is our School-Parent Compact. The Compact is also developed jointly with parents, family members and staff and outlines the responsibilities each have to raising student achievement.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1" name="Google Shape;311;p1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F0"/>
              </a:buClr>
              <a:buSzPts val="1200"/>
              <a:buFont typeface="Calibri"/>
              <a:buNone/>
            </a:pPr>
            <a:r>
              <a:rPr lang="en-US" sz="1400">
                <a:solidFill>
                  <a:srgbClr val="00B0F0"/>
                </a:solidFill>
                <a:latin typeface="Trebuchet MS"/>
                <a:ea typeface="Trebuchet MS"/>
                <a:cs typeface="Trebuchet MS"/>
                <a:sym typeface="Trebuchet MS"/>
              </a:rPr>
              <a:t>Share your school’s final Compact.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Share with parents: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508000" lvl="0" indent="-508000" algn="l" rtl="0">
              <a:spcBef>
                <a:spcPts val="0"/>
              </a:spcBef>
              <a:spcAft>
                <a:spcPts val="0"/>
              </a:spcAft>
              <a:buClr>
                <a:schemeClr val="dk1"/>
              </a:buClr>
              <a:buSzPts val="1400"/>
              <a:buFont typeface="Trebuchet MS"/>
              <a:buAutoNum type="arabicParenBoth"/>
            </a:pPr>
            <a:r>
              <a:rPr lang="en-US" sz="1400" i="1">
                <a:latin typeface="Trebuchet MS"/>
                <a:ea typeface="Trebuchet MS"/>
                <a:cs typeface="Trebuchet MS"/>
                <a:sym typeface="Trebuchet MS"/>
              </a:rPr>
              <a:t>the importance of the School-Parent Compact </a:t>
            </a:r>
            <a:endParaRPr sz="1400">
              <a:latin typeface="Trebuchet MS"/>
              <a:ea typeface="Trebuchet MS"/>
              <a:cs typeface="Trebuchet MS"/>
              <a:sym typeface="Trebuchet MS"/>
            </a:endParaRPr>
          </a:p>
          <a:p>
            <a:pPr marL="508000" lvl="0" indent="-508000" algn="l" rtl="0">
              <a:spcBef>
                <a:spcPts val="0"/>
              </a:spcBef>
              <a:spcAft>
                <a:spcPts val="0"/>
              </a:spcAft>
              <a:buClr>
                <a:schemeClr val="dk1"/>
              </a:buClr>
              <a:buSzPts val="1400"/>
              <a:buFont typeface="Trebuchet MS"/>
              <a:buAutoNum type="arabicParenBoth"/>
            </a:pPr>
            <a:r>
              <a:rPr lang="en-US" sz="1400" i="1">
                <a:latin typeface="Trebuchet MS"/>
                <a:ea typeface="Trebuchet MS"/>
                <a:cs typeface="Trebuchet MS"/>
                <a:sym typeface="Trebuchet MS"/>
              </a:rPr>
              <a:t>how it was developed and </a:t>
            </a:r>
            <a:endParaRPr sz="1400">
              <a:latin typeface="Trebuchet MS"/>
              <a:ea typeface="Trebuchet MS"/>
              <a:cs typeface="Trebuchet MS"/>
              <a:sym typeface="Trebuchet MS"/>
            </a:endParaRPr>
          </a:p>
          <a:p>
            <a:pPr marL="508000" lvl="0" indent="-508000" algn="l" rtl="0">
              <a:spcBef>
                <a:spcPts val="0"/>
              </a:spcBef>
              <a:spcAft>
                <a:spcPts val="0"/>
              </a:spcAft>
              <a:buClr>
                <a:schemeClr val="dk1"/>
              </a:buClr>
              <a:buSzPts val="1400"/>
              <a:buFont typeface="Trebuchet MS"/>
              <a:buAutoNum type="arabicParenBoth"/>
            </a:pPr>
            <a:r>
              <a:rPr lang="en-US" sz="1400" i="1">
                <a:latin typeface="Trebuchet MS"/>
                <a:ea typeface="Trebuchet MS"/>
                <a:cs typeface="Trebuchet MS"/>
                <a:sym typeface="Trebuchet MS"/>
              </a:rPr>
              <a:t>how it is going to be used to impact student achievement</a:t>
            </a:r>
            <a:endParaRPr sz="1400">
              <a:latin typeface="Trebuchet MS"/>
              <a:ea typeface="Trebuchet MS"/>
              <a:cs typeface="Trebuchet MS"/>
              <a:sym typeface="Trebuchet MS"/>
            </a:endParaRPr>
          </a:p>
          <a:p>
            <a:pPr marL="508000" lvl="0" indent="-508000" algn="l" rtl="0">
              <a:spcBef>
                <a:spcPts val="0"/>
              </a:spcBef>
              <a:spcAft>
                <a:spcPts val="0"/>
              </a:spcAft>
              <a:buClr>
                <a:schemeClr val="dk1"/>
              </a:buClr>
              <a:buSzPts val="1400"/>
              <a:buFont typeface="Trebuchet MS"/>
              <a:buAutoNum type="arabicParenBoth"/>
            </a:pPr>
            <a:r>
              <a:rPr lang="en-US" sz="1400" i="1">
                <a:latin typeface="Trebuchet MS"/>
                <a:ea typeface="Trebuchet MS"/>
                <a:cs typeface="Trebuchet MS"/>
                <a:sym typeface="Trebuchet MS"/>
              </a:rPr>
              <a:t>the Compact will be revisited during ELEMENTARY parent-teacher conferences (as required by law)</a:t>
            </a:r>
            <a:endParaRPr>
              <a:solidFill>
                <a:srgbClr val="00B0F0"/>
              </a:solidFill>
            </a:endParaRPr>
          </a:p>
          <a:p>
            <a:pPr marL="514350" lvl="0" indent="-438150" algn="l" rtl="0">
              <a:lnSpc>
                <a:spcPct val="100000"/>
              </a:lnSpc>
              <a:spcBef>
                <a:spcPts val="0"/>
              </a:spcBef>
              <a:spcAft>
                <a:spcPts val="0"/>
              </a:spcAft>
              <a:buClr>
                <a:schemeClr val="dk1"/>
              </a:buClr>
              <a:buSzPts val="1200"/>
              <a:buFont typeface="Calibri"/>
              <a:buNone/>
            </a:pPr>
            <a:endParaRPr sz="1200" i="1"/>
          </a:p>
        </p:txBody>
      </p:sp>
      <p:sp>
        <p:nvSpPr>
          <p:cNvPr id="320" name="Google Shape;320;p1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Title I schools must inform parents and family members of their </a:t>
            </a:r>
            <a:r>
              <a:rPr lang="en-US">
                <a:solidFill>
                  <a:schemeClr val="dk1"/>
                </a:solidFill>
              </a:rPr>
              <a:t>rights. </a:t>
            </a:r>
            <a:r>
              <a:rPr lang="en-US" sz="1200">
                <a:solidFill>
                  <a:schemeClr val="dk1"/>
                </a:solidFill>
                <a:latin typeface="Calibri"/>
                <a:ea typeface="Calibri"/>
                <a:cs typeface="Calibri"/>
                <a:sym typeface="Calibri"/>
              </a:rPr>
              <a:t>Parents and family members have the right to request information regarding their child’s teachers and paraprofessionals’ qualifications and their child’s academic level and growth on State assessments.   </a:t>
            </a:r>
            <a:endParaRPr>
              <a:solidFill>
                <a:schemeClr val="dk1"/>
              </a:solidFill>
            </a:endParaRPr>
          </a:p>
        </p:txBody>
      </p:sp>
      <p:sp>
        <p:nvSpPr>
          <p:cNvPr id="329" name="Google Shape;329;p1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Parents must be notified if their child has been taught for four or more weeks by a </a:t>
            </a:r>
            <a:r>
              <a:rPr lang="en-US" sz="1400" b="1" u="sng">
                <a:latin typeface="Trebuchet MS"/>
                <a:ea typeface="Trebuchet MS"/>
                <a:cs typeface="Trebuchet MS"/>
                <a:sym typeface="Trebuchet MS"/>
              </a:rPr>
              <a:t>teacher</a:t>
            </a:r>
            <a:r>
              <a:rPr lang="en-US" sz="1400">
                <a:latin typeface="Trebuchet MS"/>
                <a:ea typeface="Trebuchet MS"/>
                <a:cs typeface="Trebuchet MS"/>
                <a:sym typeface="Trebuchet MS"/>
              </a:rPr>
              <a:t> </a:t>
            </a:r>
            <a:r>
              <a:rPr lang="en-US" sz="1400" b="1">
                <a:latin typeface="Trebuchet MS"/>
                <a:ea typeface="Trebuchet MS"/>
                <a:cs typeface="Trebuchet MS"/>
                <a:sym typeface="Trebuchet MS"/>
              </a:rPr>
              <a:t>who is licensed to teach in the State of Florida, </a:t>
            </a:r>
            <a:r>
              <a:rPr lang="en-US" sz="1400">
                <a:latin typeface="Trebuchet MS"/>
                <a:ea typeface="Trebuchet MS"/>
                <a:cs typeface="Trebuchet MS"/>
                <a:sym typeface="Trebuchet MS"/>
              </a:rPr>
              <a:t>but does not hold a certificate to teach the grade or subject listed above.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Parents must also be notified if their child has been taught for four or more weeks by a </a:t>
            </a:r>
            <a:r>
              <a:rPr lang="en-US" sz="1400" b="1" u="sng">
                <a:latin typeface="Trebuchet MS"/>
                <a:ea typeface="Trebuchet MS"/>
                <a:cs typeface="Trebuchet MS"/>
                <a:sym typeface="Trebuchet MS"/>
              </a:rPr>
              <a:t>substitute teacher </a:t>
            </a:r>
            <a:r>
              <a:rPr lang="en-US" sz="1400" b="1">
                <a:latin typeface="Trebuchet MS"/>
                <a:ea typeface="Trebuchet MS"/>
                <a:cs typeface="Trebuchet MS"/>
                <a:sym typeface="Trebuchet MS"/>
              </a:rPr>
              <a:t>who is approved by the District to substitute teach, </a:t>
            </a:r>
            <a:r>
              <a:rPr lang="en-US" sz="1400">
                <a:latin typeface="Trebuchet MS"/>
                <a:ea typeface="Trebuchet MS"/>
                <a:cs typeface="Trebuchet MS"/>
                <a:sym typeface="Trebuchet MS"/>
              </a:rPr>
              <a:t>but does not hold a Florida Department of Education teaching certificate for the grade level or subject listed above.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School must share with parents their child’s assessments results (FSA, EOC and SSA). </a:t>
            </a:r>
            <a:endParaRPr/>
          </a:p>
        </p:txBody>
      </p:sp>
      <p:sp>
        <p:nvSpPr>
          <p:cNvPr id="338" name="Google Shape;338;p1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eb1eb7fa4f_0_17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eb1eb7fa4f_0_170:notes"/>
          <p:cNvSpPr txBox="1">
            <a:spLocks noGrp="1"/>
          </p:cNvSpPr>
          <p:nvPr>
            <p:ph type="body" idx="1"/>
          </p:nvPr>
        </p:nvSpPr>
        <p:spPr>
          <a:xfrm>
            <a:off x="701040" y="4415794"/>
            <a:ext cx="5608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2eb1eb7fa4f_0_170:notes"/>
          <p:cNvSpPr txBox="1">
            <a:spLocks noGrp="1"/>
          </p:cNvSpPr>
          <p:nvPr>
            <p:ph type="sldNum" idx="12"/>
          </p:nvPr>
        </p:nvSpPr>
        <p:spPr>
          <a:xfrm>
            <a:off x="3970938" y="8829971"/>
            <a:ext cx="3037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According to federal guidelines, every Title I school must hold an informational Annual Meeting.   The meeting allows parents and family members to better understand the importance of their role in their child’s education.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also gives us an opportunity to ask for your input to help us improve our Title I program.</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 what is Title I?</a:t>
            </a:r>
            <a:endParaRPr/>
          </a:p>
          <a:p>
            <a:pPr marL="0" lvl="0" indent="0" algn="l" rtl="0">
              <a:lnSpc>
                <a:spcPct val="100000"/>
              </a:lnSpc>
              <a:spcBef>
                <a:spcPts val="0"/>
              </a:spcBef>
              <a:spcAft>
                <a:spcPts val="0"/>
              </a:spcAft>
              <a:buSzPts val="1400"/>
              <a:buNone/>
            </a:pPr>
            <a:endParaRPr/>
          </a:p>
        </p:txBody>
      </p:sp>
      <p:sp>
        <p:nvSpPr>
          <p:cNvPr id="188" name="Google Shape;188;p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48a3438b95_0_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48a3438b95_0_90:notes"/>
          <p:cNvSpPr txBox="1">
            <a:spLocks noGrp="1"/>
          </p:cNvSpPr>
          <p:nvPr>
            <p:ph type="body" idx="1"/>
          </p:nvPr>
        </p:nvSpPr>
        <p:spPr>
          <a:xfrm>
            <a:off x="701040" y="4415794"/>
            <a:ext cx="5608200" cy="4183500"/>
          </a:xfrm>
          <a:prstGeom prst="rect">
            <a:avLst/>
          </a:prstGeom>
          <a:noFill/>
          <a:ln>
            <a:noFill/>
          </a:ln>
        </p:spPr>
        <p:txBody>
          <a:bodyPr spcFirstLastPara="1" wrap="square" lIns="91425" tIns="45725" rIns="91425" bIns="45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400">
                <a:solidFill>
                  <a:schemeClr val="dk1"/>
                </a:solidFill>
                <a:latin typeface="Trebuchet MS"/>
                <a:ea typeface="Trebuchet MS"/>
                <a:cs typeface="Trebuchet MS"/>
                <a:sym typeface="Trebuchet MS"/>
              </a:rPr>
              <a:t>The program provides supplemental academic and social support to migrant students and their families.</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US"/>
            </a:br>
            <a:endParaRPr/>
          </a:p>
        </p:txBody>
      </p:sp>
      <p:sp>
        <p:nvSpPr>
          <p:cNvPr id="357" name="Google Shape;357;g148a3438b95_0_90:notes"/>
          <p:cNvSpPr txBox="1">
            <a:spLocks noGrp="1"/>
          </p:cNvSpPr>
          <p:nvPr>
            <p:ph type="sldNum" idx="12"/>
          </p:nvPr>
        </p:nvSpPr>
        <p:spPr>
          <a:xfrm>
            <a:off x="3970938" y="8829971"/>
            <a:ext cx="3037800" cy="464700"/>
          </a:xfrm>
          <a:prstGeom prst="rect">
            <a:avLst/>
          </a:prstGeom>
          <a:noFill/>
          <a:ln>
            <a:noFill/>
          </a:ln>
        </p:spPr>
        <p:txBody>
          <a:bodyPr spcFirstLastPara="1" wrap="square" lIns="91425" tIns="45725" rIns="91425" bIns="45725"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eb1eb7fa4f_0_17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eb1eb7fa4f_0_179:notes"/>
          <p:cNvSpPr txBox="1">
            <a:spLocks noGrp="1"/>
          </p:cNvSpPr>
          <p:nvPr>
            <p:ph type="body" idx="1"/>
          </p:nvPr>
        </p:nvSpPr>
        <p:spPr>
          <a:xfrm>
            <a:off x="701040" y="4415794"/>
            <a:ext cx="5608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2eb1eb7fa4f_0_179:notes"/>
          <p:cNvSpPr txBox="1">
            <a:spLocks noGrp="1"/>
          </p:cNvSpPr>
          <p:nvPr>
            <p:ph type="sldNum" idx="12"/>
          </p:nvPr>
        </p:nvSpPr>
        <p:spPr>
          <a:xfrm>
            <a:off x="3970938" y="8829971"/>
            <a:ext cx="3037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i="1"/>
              <a:t>Presenter dialogue </a:t>
            </a:r>
            <a:r>
              <a:rPr lang="en-US" b="1"/>
              <a:t>– </a:t>
            </a:r>
            <a:endParaRPr/>
          </a:p>
          <a:p>
            <a:pPr marL="0" lvl="0" indent="0" algn="l" rtl="0">
              <a:spcBef>
                <a:spcPts val="0"/>
              </a:spcBef>
              <a:spcAft>
                <a:spcPts val="0"/>
              </a:spcAft>
              <a:buClr>
                <a:schemeClr val="dk1"/>
              </a:buClr>
              <a:buSzPts val="1400"/>
              <a:buFont typeface="Arial"/>
              <a:buNone/>
            </a:pPr>
            <a:r>
              <a:rPr lang="en-US"/>
              <a:t>Además de los servicios que brindamos a los estudiantes migrantes, ¿saben que nuestro Distrito también brinda apoyo y servicios a los estudiantes que sufren  desamparo?</a:t>
            </a: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In addition to the services that we provide to the migrant students, do you know that our District also provides support and services to students experiencing homelessness, including unaccompanied homeless youth? Unaccompanied homeless youth are homeless youth not in the physical custody of a parent or guardian.</a:t>
            </a:r>
            <a:endParaRPr b="1" i="1"/>
          </a:p>
          <a:p>
            <a:pPr marL="0" marR="0" lvl="0" indent="0" algn="l" rtl="0">
              <a:lnSpc>
                <a:spcPct val="100000"/>
              </a:lnSpc>
              <a:spcBef>
                <a:spcPts val="0"/>
              </a:spcBef>
              <a:spcAft>
                <a:spcPts val="0"/>
              </a:spcAft>
              <a:buClr>
                <a:schemeClr val="dk1"/>
              </a:buClr>
              <a:buSzPts val="1200"/>
              <a:buFont typeface="Calibri"/>
              <a:buNone/>
            </a:pPr>
            <a:endParaRPr b="1" i="1"/>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77" name="Google Shape;377;p2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i="1"/>
              <a:t>Presenter dialogue </a:t>
            </a:r>
            <a:r>
              <a:rPr lang="en-US" b="1"/>
              <a:t>– </a:t>
            </a:r>
            <a:endParaRPr/>
          </a:p>
          <a:p>
            <a:pPr marL="0" lvl="0" indent="0" algn="l" rtl="0">
              <a:spcBef>
                <a:spcPts val="0"/>
              </a:spcBef>
              <a:spcAft>
                <a:spcPts val="0"/>
              </a:spcAft>
              <a:buClr>
                <a:schemeClr val="dk1"/>
              </a:buClr>
              <a:buSzPts val="1400"/>
              <a:buFont typeface="Arial"/>
              <a:buNone/>
            </a:pPr>
            <a:r>
              <a:rPr lang="en-US"/>
              <a:t>Hacemos todo lo posible para abordar las necesidades de los estudiantes y las familias que sufren desamparo. Las familias pueden comunicarse con la escuela para obtener más información sobre los servicios que brindan la escuela y el Distrito.</a:t>
            </a:r>
            <a:endParaRPr/>
          </a:p>
          <a:p>
            <a:pPr marL="0" lvl="0" indent="0" algn="l" rtl="0">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Every effort is made to address the needs of students and families experiencing homelessness.  Families can contact the school to find more information on the services the school and District provide.</a:t>
            </a:r>
            <a:endParaRPr b="1" i="1"/>
          </a:p>
          <a:p>
            <a:pPr marL="0" marR="0" lvl="0" indent="0" algn="l" rtl="0">
              <a:lnSpc>
                <a:spcPct val="100000"/>
              </a:lnSpc>
              <a:spcBef>
                <a:spcPts val="0"/>
              </a:spcBef>
              <a:spcAft>
                <a:spcPts val="0"/>
              </a:spcAft>
              <a:buClr>
                <a:schemeClr val="dk1"/>
              </a:buClr>
              <a:buSzPts val="1200"/>
              <a:buFont typeface="Calibri"/>
              <a:buNone/>
            </a:pPr>
            <a:endParaRPr b="1" i="1"/>
          </a:p>
          <a:p>
            <a:pPr marL="0" lvl="0" indent="0" algn="l" rtl="0">
              <a:lnSpc>
                <a:spcPct val="100000"/>
              </a:lnSpc>
              <a:spcBef>
                <a:spcPts val="0"/>
              </a:spcBef>
              <a:spcAft>
                <a:spcPts val="0"/>
              </a:spcAft>
              <a:buSzPts val="1400"/>
              <a:buNone/>
            </a:pPr>
            <a:endParaRPr/>
          </a:p>
        </p:txBody>
      </p:sp>
      <p:sp>
        <p:nvSpPr>
          <p:cNvPr id="385" name="Google Shape;385;p2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457200" lvl="0" indent="-304800" algn="l" rtl="0">
              <a:spcBef>
                <a:spcPts val="0"/>
              </a:spcBef>
              <a:spcAft>
                <a:spcPts val="0"/>
              </a:spcAft>
              <a:buClr>
                <a:schemeClr val="dk1"/>
              </a:buClr>
              <a:buSzPts val="1200"/>
              <a:buChar char="•"/>
            </a:pPr>
            <a:r>
              <a:rPr lang="en-US" sz="1400">
                <a:latin typeface="Trebuchet MS"/>
                <a:ea typeface="Trebuchet MS"/>
                <a:cs typeface="Trebuchet MS"/>
                <a:sym typeface="Trebuchet MS"/>
              </a:rPr>
              <a:t>Ask if there are any questions.</a:t>
            </a:r>
            <a:endParaRPr sz="1400">
              <a:latin typeface="Trebuchet MS"/>
              <a:ea typeface="Trebuchet MS"/>
              <a:cs typeface="Trebuchet MS"/>
              <a:sym typeface="Trebuchet MS"/>
            </a:endParaRPr>
          </a:p>
          <a:p>
            <a:pPr marL="457200" lvl="0" indent="-304800" algn="l" rtl="0">
              <a:spcBef>
                <a:spcPts val="0"/>
              </a:spcBef>
              <a:spcAft>
                <a:spcPts val="0"/>
              </a:spcAft>
              <a:buClr>
                <a:schemeClr val="dk1"/>
              </a:buClr>
              <a:buSzPts val="1200"/>
              <a:buChar char="•"/>
            </a:pPr>
            <a:r>
              <a:rPr lang="en-US" sz="1400">
                <a:latin typeface="Trebuchet MS"/>
                <a:ea typeface="Trebuchet MS"/>
                <a:cs typeface="Trebuchet MS"/>
                <a:sym typeface="Trebuchet MS"/>
              </a:rPr>
              <a:t>Ask participants to complete evaluation using the link posted to school website under Annual Meeting.</a:t>
            </a:r>
            <a:endParaRPr sz="1400">
              <a:latin typeface="Trebuchet MS"/>
              <a:ea typeface="Trebuchet MS"/>
              <a:cs typeface="Trebuchet MS"/>
              <a:sym typeface="Trebuchet MS"/>
            </a:endParaRPr>
          </a:p>
          <a:p>
            <a:pPr marL="457200" lvl="0" indent="-304800" algn="l" rtl="0">
              <a:spcBef>
                <a:spcPts val="0"/>
              </a:spcBef>
              <a:spcAft>
                <a:spcPts val="0"/>
              </a:spcAft>
              <a:buClr>
                <a:schemeClr val="dk1"/>
              </a:buClr>
              <a:buSzPts val="1200"/>
              <a:buChar char="•"/>
            </a:pPr>
            <a:r>
              <a:rPr lang="en-US" sz="1400">
                <a:latin typeface="Trebuchet MS"/>
                <a:ea typeface="Trebuchet MS"/>
                <a:cs typeface="Trebuchet MS"/>
                <a:sym typeface="Trebuchet MS"/>
              </a:rPr>
              <a:t>Thank participants for attending.</a:t>
            </a:r>
            <a:endParaRPr/>
          </a:p>
          <a:p>
            <a:pPr marL="0" lvl="0" indent="0" algn="l" rtl="0">
              <a:lnSpc>
                <a:spcPct val="100000"/>
              </a:lnSpc>
              <a:spcBef>
                <a:spcPts val="0"/>
              </a:spcBef>
              <a:spcAft>
                <a:spcPts val="0"/>
              </a:spcAft>
              <a:buSzPts val="1400"/>
              <a:buNone/>
            </a:pPr>
            <a:endParaRPr/>
          </a:p>
        </p:txBody>
      </p:sp>
      <p:sp>
        <p:nvSpPr>
          <p:cNvPr id="400" name="Google Shape;400;p2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Title I is part of the Every Student Succeeds Act (ESSA), first passed into law as the Elementary and Secondary Education Act in 1965 under President Johnson.  The intent of this law was, and still is, to provide federal funds to support schools with high poverty rates to ensure that all children have the opportunity and resources to obtain a high-quality education.  To this, Title I funds are used to  support instruction, professional development of teachers, and family engagement programs.</a:t>
            </a:r>
            <a:endParaRPr/>
          </a:p>
          <a:p>
            <a:pPr marL="0" lvl="0" indent="0" algn="l" rtl="0">
              <a:lnSpc>
                <a:spcPct val="100000"/>
              </a:lnSpc>
              <a:spcBef>
                <a:spcPts val="0"/>
              </a:spcBef>
              <a:spcAft>
                <a:spcPts val="0"/>
              </a:spcAft>
              <a:buSzPts val="1400"/>
              <a:buNone/>
            </a:pPr>
            <a:endParaRPr/>
          </a:p>
        </p:txBody>
      </p:sp>
      <p:sp>
        <p:nvSpPr>
          <p:cNvPr id="198" name="Google Shape;198;p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4: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Palm Beach County is now a Community Eligibility Provision (CEP) district meaning all students receive free breakfast and lunch. School’s qualify for Title I funding based on the percentage of students that are direct certified by the State. The more students who are eligible, the more funding the school receives. Students must fall between the ages of 5 and 17 in order to be counted in the calculation.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09" name="Google Shape;209;p4: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Title I funds are in addition to what the District provides.  The funds are used to supplement and create innovative programs at our school, including support for families.  In fact, a set amount must be spent on Parent and Family Engagement. Parents and family members are important stakeholders and have the right to give input into how the school will spend the funds.  </a:t>
            </a:r>
            <a:endParaRPr/>
          </a:p>
        </p:txBody>
      </p:sp>
      <p:sp>
        <p:nvSpPr>
          <p:cNvPr id="219" name="Google Shape;219;p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Share these will be discussed further in the presentation.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Parents also have the right to be part of other decision-making committees like SAC and PTA (PTSO) and to request regular meetings.  We will be sharing more about parents’ rights and family engagement throughout the presentation.</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27" name="Google Shape;227;p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is important to know that the School District of Palm Beach County implements the Schoolwide Title I model.  This means all students, teachers, parents and family members in a Title I school benefit from the funding and services regardless of which students made the school eligible.  In a schoolwide program, all students, teachers and families benefit.</a:t>
            </a:r>
            <a:endParaRPr/>
          </a:p>
          <a:p>
            <a:pPr marL="0" lvl="0" indent="0" algn="l" rtl="0">
              <a:lnSpc>
                <a:spcPct val="100000"/>
              </a:lnSpc>
              <a:spcBef>
                <a:spcPts val="0"/>
              </a:spcBef>
              <a:spcAft>
                <a:spcPts val="0"/>
              </a:spcAft>
              <a:buSzPts val="1400"/>
              <a:buNone/>
            </a:pPr>
            <a:endParaRPr/>
          </a:p>
        </p:txBody>
      </p:sp>
      <p:sp>
        <p:nvSpPr>
          <p:cNvPr id="235" name="Google Shape;235;p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Be sure to include the </a:t>
            </a:r>
            <a:r>
              <a:rPr lang="en-US" sz="1400" b="1">
                <a:latin typeface="Trebuchet MS"/>
                <a:ea typeface="Trebuchet MS"/>
                <a:cs typeface="Trebuchet MS"/>
                <a:sym typeface="Trebuchet MS"/>
              </a:rPr>
              <a:t>data used to determine your plan </a:t>
            </a:r>
            <a:r>
              <a:rPr lang="en-US" sz="1400" i="1">
                <a:latin typeface="Trebuchet MS"/>
                <a:ea typeface="Trebuchet MS"/>
                <a:cs typeface="Trebuchet MS"/>
                <a:sym typeface="Trebuchet MS"/>
              </a:rPr>
              <a:t>(share </a:t>
            </a:r>
            <a:r>
              <a:rPr lang="en-US" sz="1400" b="1" i="1">
                <a:latin typeface="Trebuchet MS"/>
                <a:ea typeface="Trebuchet MS"/>
                <a:cs typeface="Trebuchet MS"/>
                <a:sym typeface="Trebuchet MS"/>
              </a:rPr>
              <a:t>your current Winter diagnostics  assessment results </a:t>
            </a:r>
            <a:r>
              <a:rPr lang="en-US" sz="1400" i="1">
                <a:latin typeface="Trebuchet MS"/>
                <a:ea typeface="Trebuchet MS"/>
                <a:cs typeface="Trebuchet MS"/>
                <a:sym typeface="Trebuchet MS"/>
              </a:rPr>
              <a:t>and </a:t>
            </a:r>
            <a:r>
              <a:rPr lang="en-US" sz="1400" b="1" i="1">
                <a:latin typeface="Trebuchet MS"/>
                <a:ea typeface="Trebuchet MS"/>
                <a:cs typeface="Trebuchet MS"/>
                <a:sym typeface="Trebuchet MS"/>
              </a:rPr>
              <a:t>your FY24 expected outcomes</a:t>
            </a:r>
            <a:r>
              <a:rPr lang="en-US" sz="1400" i="1">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Presenter Dialogue </a:t>
            </a:r>
            <a:r>
              <a:rPr lang="en-US" sz="1400">
                <a:latin typeface="Trebuchet MS"/>
                <a:ea typeface="Trebuchet MS"/>
                <a:cs typeface="Trebuchet MS"/>
                <a:sym typeface="Trebuchet MS"/>
              </a:rPr>
              <a:t>- Provide some details on the </a:t>
            </a:r>
            <a:r>
              <a:rPr lang="en-US" sz="1400" b="1">
                <a:latin typeface="Trebuchet MS"/>
                <a:ea typeface="Trebuchet MS"/>
                <a:cs typeface="Trebuchet MS"/>
                <a:sym typeface="Trebuchet MS"/>
              </a:rPr>
              <a:t>action steps and programs </a:t>
            </a:r>
            <a:r>
              <a:rPr lang="en-US" sz="1400">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b="1" i="1" u="sng">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i="1" u="sng">
                <a:latin typeface="Trebuchet MS"/>
                <a:ea typeface="Trebuchet MS"/>
                <a:cs typeface="Trebuchet MS"/>
                <a:sym typeface="Trebuchet MS"/>
              </a:rPr>
              <a:t>Be sure to note comments, questions, and suggestions for your Annual Meeting Minutes!</a:t>
            </a:r>
            <a:endParaRPr sz="1400" b="1" i="1" u="sng">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solidFill>
                <a:srgbClr val="00B0F0"/>
              </a:solidFill>
            </a:endParaRPr>
          </a:p>
        </p:txBody>
      </p:sp>
      <p:sp>
        <p:nvSpPr>
          <p:cNvPr id="245" name="Google Shape;245;p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9: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i="1">
                <a:solidFill>
                  <a:srgbClr val="1155CC"/>
                </a:solidFill>
                <a:latin typeface="Trebuchet MS"/>
                <a:ea typeface="Trebuchet MS"/>
                <a:cs typeface="Trebuchet MS"/>
                <a:sym typeface="Trebuchet MS"/>
              </a:rPr>
              <a:t>Customize this slide to detail what your school is doing with Title I funds this year to increase student achievement for all students.</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i="1">
                <a:solidFill>
                  <a:srgbClr val="1155CC"/>
                </a:solidFill>
                <a:latin typeface="Trebuchet MS"/>
                <a:ea typeface="Trebuchet MS"/>
                <a:cs typeface="Trebuchet MS"/>
                <a:sym typeface="Trebuchet MS"/>
              </a:rPr>
              <a:t>Share details for each bulleted item.</a:t>
            </a:r>
            <a:endParaRPr i="1">
              <a:solidFill>
                <a:srgbClr val="00B0F0"/>
              </a:solidFill>
            </a:endParaRPr>
          </a:p>
          <a:p>
            <a:pPr marL="0" lvl="0" indent="0" algn="l" rtl="0">
              <a:lnSpc>
                <a:spcPct val="100000"/>
              </a:lnSpc>
              <a:spcBef>
                <a:spcPts val="0"/>
              </a:spcBef>
              <a:spcAft>
                <a:spcPts val="0"/>
              </a:spcAft>
              <a:buSzPts val="1400"/>
              <a:buNone/>
            </a:pPr>
            <a:endParaRPr/>
          </a:p>
        </p:txBody>
      </p:sp>
      <p:sp>
        <p:nvSpPr>
          <p:cNvPr id="254" name="Google Shape;254;p9: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0"/>
        <p:cNvGrpSpPr/>
        <p:nvPr/>
      </p:nvGrpSpPr>
      <p:grpSpPr>
        <a:xfrm>
          <a:off x="0" y="0"/>
          <a:ext cx="0" cy="0"/>
          <a:chOff x="0" y="0"/>
          <a:chExt cx="0" cy="0"/>
        </a:xfrm>
      </p:grpSpPr>
      <p:pic>
        <p:nvPicPr>
          <p:cNvPr id="11" name="Google Shape;11;g2eb1eb7fa4f_0_1"/>
          <p:cNvPicPr preferRelativeResize="0"/>
          <p:nvPr/>
        </p:nvPicPr>
        <p:blipFill>
          <a:blip r:embed="rId2">
            <a:alphaModFix/>
          </a:blip>
          <a:stretch>
            <a:fillRect/>
          </a:stretch>
        </p:blipFill>
        <p:spPr>
          <a:xfrm>
            <a:off x="-105675" y="-116287"/>
            <a:ext cx="9355351" cy="5376077"/>
          </a:xfrm>
          <a:prstGeom prst="rect">
            <a:avLst/>
          </a:prstGeom>
          <a:noFill/>
          <a:ln>
            <a:noFill/>
          </a:ln>
        </p:spPr>
      </p:pic>
      <p:sp>
        <p:nvSpPr>
          <p:cNvPr id="12" name="Google Shape;12;g2eb1eb7fa4f_0_1"/>
          <p:cNvSpPr/>
          <p:nvPr/>
        </p:nvSpPr>
        <p:spPr>
          <a:xfrm>
            <a:off x="58050" y="29813"/>
            <a:ext cx="9027900" cy="5112900"/>
          </a:xfrm>
          <a:prstGeom prst="rect">
            <a:avLst/>
          </a:prstGeom>
          <a:noFill/>
          <a:ln w="76200"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3;g2eb1eb7fa4f_0_1"/>
          <p:cNvSpPr/>
          <p:nvPr/>
        </p:nvSpPr>
        <p:spPr>
          <a:xfrm>
            <a:off x="91950" y="70713"/>
            <a:ext cx="8960100" cy="5037000"/>
          </a:xfrm>
          <a:prstGeom prst="rect">
            <a:avLst/>
          </a:prstGeom>
          <a:noFill/>
          <a:ln w="19050"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endParaRPr/>
          </a:p>
        </p:txBody>
      </p:sp>
      <p:pic>
        <p:nvPicPr>
          <p:cNvPr id="14" name="Google Shape;14;g2eb1eb7fa4f_0_1"/>
          <p:cNvPicPr preferRelativeResize="0"/>
          <p:nvPr/>
        </p:nvPicPr>
        <p:blipFill>
          <a:blip r:embed="rId3">
            <a:alphaModFix/>
          </a:blip>
          <a:stretch>
            <a:fillRect/>
          </a:stretch>
        </p:blipFill>
        <p:spPr>
          <a:xfrm>
            <a:off x="3436200" y="1435950"/>
            <a:ext cx="2271600" cy="2271600"/>
          </a:xfrm>
          <a:prstGeom prst="rect">
            <a:avLst/>
          </a:prstGeom>
          <a:noFill/>
          <a:ln>
            <a:noFill/>
          </a:ln>
        </p:spPr>
      </p:pic>
      <p:sp>
        <p:nvSpPr>
          <p:cNvPr id="15" name="Google Shape;15;g2eb1eb7fa4f_0_1"/>
          <p:cNvSpPr txBox="1">
            <a:spLocks noGrp="1"/>
          </p:cNvSpPr>
          <p:nvPr>
            <p:ph type="sldNum" idx="12"/>
          </p:nvPr>
        </p:nvSpPr>
        <p:spPr>
          <a:xfrm>
            <a:off x="8472458" y="4693029"/>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6" name="Google Shape;16;g2eb1eb7fa4f_0_1"/>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9">
  <p:cSld name="CUSTOM_8">
    <p:spTree>
      <p:nvGrpSpPr>
        <p:cNvPr id="1" name="Shape 118"/>
        <p:cNvGrpSpPr/>
        <p:nvPr/>
      </p:nvGrpSpPr>
      <p:grpSpPr>
        <a:xfrm>
          <a:off x="0" y="0"/>
          <a:ext cx="0" cy="0"/>
          <a:chOff x="0" y="0"/>
          <a:chExt cx="0" cy="0"/>
        </a:xfrm>
      </p:grpSpPr>
      <p:sp>
        <p:nvSpPr>
          <p:cNvPr id="119" name="Google Shape;119;g2eb1eb7fa4f_0_109"/>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2eb1eb7fa4f_0_10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g2eb1eb7fa4f_0_109"/>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g2eb1eb7fa4f_0_109"/>
          <p:cNvSpPr/>
          <p:nvPr/>
        </p:nvSpPr>
        <p:spPr>
          <a:xfrm flipH="1">
            <a:off x="892550" y="393000"/>
            <a:ext cx="1312800" cy="43593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3" name="Google Shape;123;g2eb1eb7fa4f_0_109"/>
          <p:cNvCxnSpPr>
            <a:stCxn id="122" idx="0"/>
          </p:cNvCxnSpPr>
          <p:nvPr/>
        </p:nvCxnSpPr>
        <p:spPr>
          <a:xfrm flipH="1">
            <a:off x="892550" y="393000"/>
            <a:ext cx="1312800" cy="4361100"/>
          </a:xfrm>
          <a:prstGeom prst="straightConnector1">
            <a:avLst/>
          </a:prstGeom>
          <a:noFill/>
          <a:ln w="76200" cap="flat" cmpd="sng">
            <a:solidFill>
              <a:srgbClr val="00ACEC"/>
            </a:solidFill>
            <a:prstDash val="solid"/>
            <a:round/>
            <a:headEnd type="none" w="med" len="med"/>
            <a:tailEnd type="none" w="med" len="med"/>
          </a:ln>
        </p:spPr>
      </p:cxnSp>
      <p:sp>
        <p:nvSpPr>
          <p:cNvPr id="124" name="Google Shape;124;g2eb1eb7fa4f_0_109"/>
          <p:cNvSpPr/>
          <p:nvPr/>
        </p:nvSpPr>
        <p:spPr>
          <a:xfrm flipH="1">
            <a:off x="7752350" y="274600"/>
            <a:ext cx="1389000" cy="4482900"/>
          </a:xfrm>
          <a:prstGeom prst="rtTriangle">
            <a:avLst/>
          </a:prstGeom>
          <a:solidFill>
            <a:srgbClr val="0A27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g2eb1eb7fa4f_0_109"/>
          <p:cNvSpPr txBox="1"/>
          <p:nvPr/>
        </p:nvSpPr>
        <p:spPr>
          <a:xfrm>
            <a:off x="2677125" y="1435350"/>
            <a:ext cx="5640300" cy="384900"/>
          </a:xfrm>
          <a:prstGeom prst="rect">
            <a:avLst/>
          </a:prstGeom>
          <a:noFill/>
          <a:ln>
            <a:noFill/>
          </a:ln>
        </p:spPr>
        <p:txBody>
          <a:bodyPr spcFirstLastPara="1" wrap="square" lIns="91425" tIns="91425" rIns="91425" bIns="91425" anchor="t" anchorCtr="0">
            <a:spAutoFit/>
          </a:bodyPr>
          <a:lstStyle/>
          <a:p>
            <a:pPr marL="914400" lvl="0" indent="0" algn="l" rtl="0">
              <a:lnSpc>
                <a:spcPct val="115000"/>
              </a:lnSpc>
              <a:spcBef>
                <a:spcPts val="0"/>
              </a:spcBef>
              <a:spcAft>
                <a:spcPts val="0"/>
              </a:spcAft>
              <a:buNone/>
            </a:pPr>
            <a:endParaRPr sz="1300">
              <a:solidFill>
                <a:schemeClr val="dk1"/>
              </a:solidFill>
            </a:endParaRPr>
          </a:p>
        </p:txBody>
      </p:sp>
      <p:cxnSp>
        <p:nvCxnSpPr>
          <p:cNvPr id="126" name="Google Shape;126;g2eb1eb7fa4f_0_109"/>
          <p:cNvCxnSpPr/>
          <p:nvPr/>
        </p:nvCxnSpPr>
        <p:spPr>
          <a:xfrm flipH="1">
            <a:off x="7752375" y="377575"/>
            <a:ext cx="1377900" cy="4372200"/>
          </a:xfrm>
          <a:prstGeom prst="straightConnector1">
            <a:avLst/>
          </a:prstGeom>
          <a:noFill/>
          <a:ln w="76200" cap="flat" cmpd="sng">
            <a:solidFill>
              <a:srgbClr val="00ACEC"/>
            </a:solidFill>
            <a:prstDash val="solid"/>
            <a:round/>
            <a:headEnd type="none" w="med" len="med"/>
            <a:tailEnd type="none" w="med" len="med"/>
          </a:ln>
        </p:spPr>
      </p:cxnSp>
      <p:cxnSp>
        <p:nvCxnSpPr>
          <p:cNvPr id="127" name="Google Shape;127;g2eb1eb7fa4f_0_109"/>
          <p:cNvCxnSpPr/>
          <p:nvPr/>
        </p:nvCxnSpPr>
        <p:spPr>
          <a:xfrm flipH="1">
            <a:off x="921100" y="403775"/>
            <a:ext cx="1335900" cy="4330500"/>
          </a:xfrm>
          <a:prstGeom prst="straightConnector1">
            <a:avLst/>
          </a:prstGeom>
          <a:noFill/>
          <a:ln w="28575" cap="flat" cmpd="sng">
            <a:solidFill>
              <a:srgbClr val="F9B542"/>
            </a:solidFill>
            <a:prstDash val="solid"/>
            <a:round/>
            <a:headEnd type="none" w="med" len="med"/>
            <a:tailEnd type="none" w="med" len="med"/>
          </a:ln>
        </p:spPr>
      </p:cxnSp>
      <p:pic>
        <p:nvPicPr>
          <p:cNvPr id="128" name="Google Shape;128;g2eb1eb7fa4f_0_109"/>
          <p:cNvPicPr preferRelativeResize="0"/>
          <p:nvPr/>
        </p:nvPicPr>
        <p:blipFill>
          <a:blip r:embed="rId2">
            <a:alphaModFix/>
          </a:blip>
          <a:stretch>
            <a:fillRect/>
          </a:stretch>
        </p:blipFill>
        <p:spPr>
          <a:xfrm>
            <a:off x="0" y="-8075"/>
            <a:ext cx="9144000" cy="5143500"/>
          </a:xfrm>
          <a:prstGeom prst="rect">
            <a:avLst/>
          </a:prstGeom>
          <a:noFill/>
          <a:ln>
            <a:noFill/>
          </a:ln>
        </p:spPr>
      </p:pic>
      <p:cxnSp>
        <p:nvCxnSpPr>
          <p:cNvPr id="129" name="Google Shape;129;g2eb1eb7fa4f_0_109"/>
          <p:cNvCxnSpPr/>
          <p:nvPr/>
        </p:nvCxnSpPr>
        <p:spPr>
          <a:xfrm flipH="1">
            <a:off x="7698950" y="403475"/>
            <a:ext cx="1366500" cy="4339200"/>
          </a:xfrm>
          <a:prstGeom prst="straightConnector1">
            <a:avLst/>
          </a:prstGeom>
          <a:noFill/>
          <a:ln w="28575" cap="flat" cmpd="sng">
            <a:solidFill>
              <a:srgbClr val="F9B542"/>
            </a:solidFill>
            <a:prstDash val="solid"/>
            <a:round/>
            <a:headEnd type="none" w="med" len="med"/>
            <a:tailEnd type="none" w="med" len="med"/>
          </a:ln>
        </p:spPr>
      </p:cxnSp>
      <p:sp>
        <p:nvSpPr>
          <p:cNvPr id="130" name="Google Shape;130;g2eb1eb7fa4f_0_109"/>
          <p:cNvSpPr txBox="1"/>
          <p:nvPr/>
        </p:nvSpPr>
        <p:spPr>
          <a:xfrm>
            <a:off x="2104500" y="1848000"/>
            <a:ext cx="57132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solidFill>
                  <a:srgbClr val="1C2D5D"/>
                </a:solidFill>
                <a:latin typeface="Montserrat Black"/>
                <a:ea typeface="Montserrat Black"/>
                <a:cs typeface="Montserrat Black"/>
                <a:sym typeface="Montserrat Black"/>
              </a:rPr>
              <a:t>NAME</a:t>
            </a:r>
            <a:endParaRPr sz="3200">
              <a:solidFill>
                <a:srgbClr val="1C2D5D"/>
              </a:solidFill>
              <a:latin typeface="Montserrat Black"/>
              <a:ea typeface="Montserrat Black"/>
              <a:cs typeface="Montserrat Black"/>
              <a:sym typeface="Montserrat Black"/>
            </a:endParaRPr>
          </a:p>
          <a:p>
            <a:pPr marL="0" lvl="0" indent="0" algn="ctr" rtl="0">
              <a:spcBef>
                <a:spcPts val="0"/>
              </a:spcBef>
              <a:spcAft>
                <a:spcPts val="0"/>
              </a:spcAft>
              <a:buNone/>
            </a:pPr>
            <a:r>
              <a:rPr lang="en-US" sz="3200">
                <a:solidFill>
                  <a:srgbClr val="1C2D5D"/>
                </a:solidFill>
                <a:latin typeface="Montserrat Light"/>
                <a:ea typeface="Montserrat Light"/>
                <a:cs typeface="Montserrat Light"/>
                <a:sym typeface="Montserrat Light"/>
              </a:rPr>
              <a:t>Position, Title Case</a:t>
            </a:r>
            <a:endParaRPr sz="3200">
              <a:solidFill>
                <a:srgbClr val="1C2D5D"/>
              </a:solidFill>
              <a:latin typeface="Montserrat Light"/>
              <a:ea typeface="Montserrat Light"/>
              <a:cs typeface="Montserrat Light"/>
              <a:sym typeface="Montserrat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Y25 SDPBC Template">
  <p:cSld name="CUSTOM_9">
    <p:spTree>
      <p:nvGrpSpPr>
        <p:cNvPr id="1" name="Shape 131"/>
        <p:cNvGrpSpPr/>
        <p:nvPr/>
      </p:nvGrpSpPr>
      <p:grpSpPr>
        <a:xfrm>
          <a:off x="0" y="0"/>
          <a:ext cx="0" cy="0"/>
          <a:chOff x="0" y="0"/>
          <a:chExt cx="0" cy="0"/>
        </a:xfrm>
      </p:grpSpPr>
      <p:pic>
        <p:nvPicPr>
          <p:cNvPr id="132" name="Google Shape;132;g2eb1eb7fa4f_0_122"/>
          <p:cNvPicPr preferRelativeResize="0"/>
          <p:nvPr/>
        </p:nvPicPr>
        <p:blipFill>
          <a:blip r:embed="rId2">
            <a:alphaModFix/>
          </a:blip>
          <a:stretch>
            <a:fillRect/>
          </a:stretch>
        </p:blipFill>
        <p:spPr>
          <a:xfrm>
            <a:off x="-105675" y="-146100"/>
            <a:ext cx="9355351" cy="5376077"/>
          </a:xfrm>
          <a:prstGeom prst="rect">
            <a:avLst/>
          </a:prstGeom>
          <a:noFill/>
          <a:ln>
            <a:noFill/>
          </a:ln>
        </p:spPr>
      </p:pic>
      <p:sp>
        <p:nvSpPr>
          <p:cNvPr id="133" name="Google Shape;133;g2eb1eb7fa4f_0_122"/>
          <p:cNvSpPr/>
          <p:nvPr/>
        </p:nvSpPr>
        <p:spPr>
          <a:xfrm>
            <a:off x="58050" y="0"/>
            <a:ext cx="9027900" cy="5112900"/>
          </a:xfrm>
          <a:prstGeom prst="rect">
            <a:avLst/>
          </a:prstGeom>
          <a:noFill/>
          <a:ln w="76200"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g2eb1eb7fa4f_0_122"/>
          <p:cNvSpPr/>
          <p:nvPr/>
        </p:nvSpPr>
        <p:spPr>
          <a:xfrm>
            <a:off x="91950" y="40900"/>
            <a:ext cx="8960100" cy="5037000"/>
          </a:xfrm>
          <a:prstGeom prst="rect">
            <a:avLst/>
          </a:prstGeom>
          <a:solidFill>
            <a:srgbClr val="0A2753"/>
          </a:solidFill>
          <a:ln w="19050"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endParaRPr/>
          </a:p>
        </p:txBody>
      </p:sp>
      <p:pic>
        <p:nvPicPr>
          <p:cNvPr id="135" name="Google Shape;135;g2eb1eb7fa4f_0_122"/>
          <p:cNvPicPr preferRelativeResize="0"/>
          <p:nvPr/>
        </p:nvPicPr>
        <p:blipFill>
          <a:blip r:embed="rId3">
            <a:alphaModFix/>
          </a:blip>
          <a:stretch>
            <a:fillRect/>
          </a:stretch>
        </p:blipFill>
        <p:spPr>
          <a:xfrm>
            <a:off x="3436200" y="801625"/>
            <a:ext cx="2271600" cy="2271600"/>
          </a:xfrm>
          <a:prstGeom prst="rect">
            <a:avLst/>
          </a:prstGeom>
          <a:noFill/>
          <a:ln>
            <a:noFill/>
          </a:ln>
        </p:spPr>
      </p:pic>
      <p:sp>
        <p:nvSpPr>
          <p:cNvPr id="136" name="Google Shape;136;g2eb1eb7fa4f_0_122"/>
          <p:cNvSpPr txBox="1"/>
          <p:nvPr/>
        </p:nvSpPr>
        <p:spPr>
          <a:xfrm>
            <a:off x="3148325" y="3995875"/>
            <a:ext cx="2845800" cy="28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rgbClr val="79B8FE"/>
                </a:solidFill>
                <a:latin typeface="Montserrat Black"/>
                <a:ea typeface="Montserrat Black"/>
                <a:cs typeface="Montserrat Black"/>
                <a:sym typeface="Montserrat Black"/>
              </a:rPr>
              <a:t>SOCIAL MEDIA</a:t>
            </a:r>
            <a:endParaRPr sz="1500">
              <a:solidFill>
                <a:srgbClr val="79B8FE"/>
              </a:solidFill>
              <a:latin typeface="Montserrat Black"/>
              <a:ea typeface="Montserrat Black"/>
              <a:cs typeface="Montserrat Black"/>
              <a:sym typeface="Montserrat Black"/>
            </a:endParaRPr>
          </a:p>
        </p:txBody>
      </p:sp>
      <p:sp>
        <p:nvSpPr>
          <p:cNvPr id="137" name="Google Shape;137;g2eb1eb7fa4f_0_122"/>
          <p:cNvSpPr txBox="1"/>
          <p:nvPr/>
        </p:nvSpPr>
        <p:spPr>
          <a:xfrm>
            <a:off x="2433300" y="3151163"/>
            <a:ext cx="4277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Montserrat"/>
                <a:ea typeface="Montserrat"/>
                <a:cs typeface="Montserrat"/>
                <a:sym typeface="Montserrat"/>
              </a:rPr>
              <a:t>Stay informed by checking the District’s website, </a:t>
            </a:r>
            <a:r>
              <a:rPr lang="en-US" sz="1200" b="1">
                <a:solidFill>
                  <a:srgbClr val="79B9FF"/>
                </a:solidFill>
                <a:latin typeface="Montserrat"/>
                <a:ea typeface="Montserrat"/>
                <a:cs typeface="Montserrat"/>
                <a:sym typeface="Montserrat"/>
              </a:rPr>
              <a:t>palmbeachschools.org</a:t>
            </a:r>
            <a:r>
              <a:rPr lang="en-US" sz="1200">
                <a:solidFill>
                  <a:schemeClr val="lt1"/>
                </a:solidFill>
                <a:latin typeface="Montserrat"/>
                <a:ea typeface="Montserrat"/>
                <a:cs typeface="Montserrat"/>
                <a:sym typeface="Montserrat"/>
              </a:rPr>
              <a:t> or by watching content on </a:t>
            </a:r>
            <a:endParaRPr sz="1200">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The Education Network</a:t>
            </a:r>
            <a:endParaRPr sz="800" b="1">
              <a:solidFill>
                <a:schemeClr val="lt1"/>
              </a:solidFill>
              <a:latin typeface="Montserrat"/>
              <a:ea typeface="Montserrat"/>
              <a:cs typeface="Montserrat"/>
              <a:sym typeface="Montserrat"/>
            </a:endParaRPr>
          </a:p>
        </p:txBody>
      </p:sp>
      <p:pic>
        <p:nvPicPr>
          <p:cNvPr id="138" name="Google Shape;138;g2eb1eb7fa4f_0_122"/>
          <p:cNvPicPr preferRelativeResize="0"/>
          <p:nvPr/>
        </p:nvPicPr>
        <p:blipFill rotWithShape="1">
          <a:blip r:embed="rId4">
            <a:alphaModFix/>
          </a:blip>
          <a:srcRect r="71749"/>
          <a:stretch/>
        </p:blipFill>
        <p:spPr>
          <a:xfrm>
            <a:off x="3338287" y="4299375"/>
            <a:ext cx="1126523" cy="498350"/>
          </a:xfrm>
          <a:prstGeom prst="rect">
            <a:avLst/>
          </a:prstGeom>
          <a:noFill/>
          <a:ln>
            <a:noFill/>
          </a:ln>
        </p:spPr>
      </p:pic>
      <p:pic>
        <p:nvPicPr>
          <p:cNvPr id="139" name="Google Shape;139;g2eb1eb7fa4f_0_122"/>
          <p:cNvPicPr preferRelativeResize="0"/>
          <p:nvPr/>
        </p:nvPicPr>
        <p:blipFill rotWithShape="1">
          <a:blip r:embed="rId4">
            <a:alphaModFix/>
          </a:blip>
          <a:srcRect l="40938" r="43590"/>
          <a:stretch/>
        </p:blipFill>
        <p:spPr>
          <a:xfrm>
            <a:off x="4369238" y="4299375"/>
            <a:ext cx="629089" cy="498350"/>
          </a:xfrm>
          <a:prstGeom prst="rect">
            <a:avLst/>
          </a:prstGeom>
          <a:noFill/>
          <a:ln>
            <a:noFill/>
          </a:ln>
        </p:spPr>
      </p:pic>
      <p:pic>
        <p:nvPicPr>
          <p:cNvPr id="140" name="Google Shape;140;g2eb1eb7fa4f_0_122"/>
          <p:cNvPicPr preferRelativeResize="0"/>
          <p:nvPr/>
        </p:nvPicPr>
        <p:blipFill rotWithShape="1">
          <a:blip r:embed="rId4">
            <a:alphaModFix/>
          </a:blip>
          <a:srcRect l="84528"/>
          <a:stretch/>
        </p:blipFill>
        <p:spPr>
          <a:xfrm>
            <a:off x="5029388" y="4241662"/>
            <a:ext cx="774774" cy="613775"/>
          </a:xfrm>
          <a:prstGeom prst="rect">
            <a:avLst/>
          </a:prstGeom>
          <a:noFill/>
          <a:ln>
            <a:noFill/>
          </a:ln>
        </p:spPr>
      </p:pic>
      <p:sp>
        <p:nvSpPr>
          <p:cNvPr id="141" name="Google Shape;141;g2eb1eb7fa4f_0_122"/>
          <p:cNvSpPr txBox="1"/>
          <p:nvPr/>
        </p:nvSpPr>
        <p:spPr>
          <a:xfrm>
            <a:off x="3386675" y="4738100"/>
            <a:ext cx="1413900" cy="2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/@pbcsd</a:t>
            </a:r>
            <a:endParaRPr sz="1200">
              <a:solidFill>
                <a:schemeClr val="lt1"/>
              </a:solidFill>
              <a:latin typeface="Montserrat Light"/>
              <a:ea typeface="Montserrat Light"/>
              <a:cs typeface="Montserrat Light"/>
              <a:sym typeface="Montserrat Light"/>
            </a:endParaRPr>
          </a:p>
        </p:txBody>
      </p:sp>
      <p:sp>
        <p:nvSpPr>
          <p:cNvPr id="142" name="Google Shape;142;g2eb1eb7fa4f_0_122"/>
          <p:cNvSpPr txBox="1"/>
          <p:nvPr/>
        </p:nvSpPr>
        <p:spPr>
          <a:xfrm>
            <a:off x="4952225" y="4738100"/>
            <a:ext cx="967500" cy="2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/@sdpbc</a:t>
            </a:r>
            <a:endParaRPr sz="1200">
              <a:solidFill>
                <a:schemeClr val="lt1"/>
              </a:solidFill>
              <a:latin typeface="Montserrat Light"/>
              <a:ea typeface="Montserrat Light"/>
              <a:cs typeface="Montserrat Light"/>
              <a:sym typeface="Montserrat Light"/>
            </a:endParaRPr>
          </a:p>
        </p:txBody>
      </p:sp>
      <p:cxnSp>
        <p:nvCxnSpPr>
          <p:cNvPr id="143" name="Google Shape;143;g2eb1eb7fa4f_0_122"/>
          <p:cNvCxnSpPr/>
          <p:nvPr/>
        </p:nvCxnSpPr>
        <p:spPr>
          <a:xfrm>
            <a:off x="5011763" y="4398088"/>
            <a:ext cx="6900" cy="544200"/>
          </a:xfrm>
          <a:prstGeom prst="straightConnector1">
            <a:avLst/>
          </a:prstGeom>
          <a:noFill/>
          <a:ln w="9525" cap="flat" cmpd="sng">
            <a:solidFill>
              <a:srgbClr val="F9AD1B"/>
            </a:solidFill>
            <a:prstDash val="solid"/>
            <a:round/>
            <a:headEnd type="none" w="med" len="med"/>
            <a:tailEnd type="none" w="med" len="med"/>
          </a:ln>
        </p:spPr>
      </p:cxnSp>
      <p:sp>
        <p:nvSpPr>
          <p:cNvPr id="144" name="Google Shape;144;g2eb1eb7fa4f_0_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g2eb1eb7fa4f_0_122"/>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Y25 SDPBC Template">
  <p:cSld name="CUSTOM_11">
    <p:spTree>
      <p:nvGrpSpPr>
        <p:cNvPr id="1" name="Shape 14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sp>
        <p:nvSpPr>
          <p:cNvPr id="148" name="Google Shape;148;g2eb1eb7fa4f_0_1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49" name="Google Shape;149;g2eb1eb7fa4f_0_1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g2eb1eb7fa4f_0_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51"/>
        <p:cNvGrpSpPr/>
        <p:nvPr/>
      </p:nvGrpSpPr>
      <p:grpSpPr>
        <a:xfrm>
          <a:off x="0" y="0"/>
          <a:ext cx="0" cy="0"/>
          <a:chOff x="0" y="0"/>
          <a:chExt cx="0" cy="0"/>
        </a:xfrm>
      </p:grpSpPr>
      <p:sp>
        <p:nvSpPr>
          <p:cNvPr id="152" name="Google Shape;152;g2eb1eb7fa4f_0_142"/>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53" name="Google Shape;153;g2eb1eb7fa4f_0_142"/>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54" name="Google Shape;154;g2eb1eb7fa4f_0_14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5" name="Google Shape;155;g2eb1eb7fa4f_0_14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156"/>
        <p:cNvGrpSpPr/>
        <p:nvPr/>
      </p:nvGrpSpPr>
      <p:grpSpPr>
        <a:xfrm>
          <a:off x="0" y="0"/>
          <a:ext cx="0" cy="0"/>
          <a:chOff x="0" y="0"/>
          <a:chExt cx="0" cy="0"/>
        </a:xfrm>
      </p:grpSpPr>
      <p:sp>
        <p:nvSpPr>
          <p:cNvPr id="157" name="Google Shape;157;g2eb1eb7fa4f_0_147"/>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58" name="Google Shape;158;g2eb1eb7fa4f_0_147"/>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59" name="Google Shape;159;g2eb1eb7fa4f_0_14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0" name="Google Shape;160;g2eb1eb7fa4f_0_14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161"/>
        <p:cNvGrpSpPr/>
        <p:nvPr/>
      </p:nvGrpSpPr>
      <p:grpSpPr>
        <a:xfrm>
          <a:off x="0" y="0"/>
          <a:ext cx="0" cy="0"/>
          <a:chOff x="0" y="0"/>
          <a:chExt cx="0" cy="0"/>
        </a:xfrm>
      </p:grpSpPr>
      <p:sp>
        <p:nvSpPr>
          <p:cNvPr id="162" name="Google Shape;162;g2eb1eb7fa4f_0_152"/>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63" name="Google Shape;163;g2eb1eb7fa4f_0_152"/>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64" name="Google Shape;164;g2eb1eb7fa4f_0_15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5" name="Google Shape;165;g2eb1eb7fa4f_0_15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6"/>
        <p:cNvGrpSpPr/>
        <p:nvPr/>
      </p:nvGrpSpPr>
      <p:grpSpPr>
        <a:xfrm>
          <a:off x="0" y="0"/>
          <a:ext cx="0" cy="0"/>
          <a:chOff x="0" y="0"/>
          <a:chExt cx="0" cy="0"/>
        </a:xfrm>
      </p:grpSpPr>
      <p:sp>
        <p:nvSpPr>
          <p:cNvPr id="167" name="Google Shape;167;g2eb1eb7fa4f_0_157"/>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68" name="Google Shape;168;g2eb1eb7fa4f_0_157"/>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69" name="Google Shape;169;g2eb1eb7fa4f_0_157"/>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70" name="Google Shape;170;g2eb1eb7fa4f_0_157"/>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71" name="Google Shape;171;g2eb1eb7fa4f_0_15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2" name="Google Shape;172;g2eb1eb7fa4f_0_15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173"/>
        <p:cNvGrpSpPr/>
        <p:nvPr/>
      </p:nvGrpSpPr>
      <p:grpSpPr>
        <a:xfrm>
          <a:off x="0" y="0"/>
          <a:ext cx="0" cy="0"/>
          <a:chOff x="0" y="0"/>
          <a:chExt cx="0" cy="0"/>
        </a:xfrm>
      </p:grpSpPr>
      <p:sp>
        <p:nvSpPr>
          <p:cNvPr id="174" name="Google Shape;174;g2eb1eb7fa4f_0_16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75" name="Google Shape;175;g2eb1eb7fa4f_0_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Y25 SDPBC Theme" type="blank">
  <p:cSld name="BLANK">
    <p:spTree>
      <p:nvGrpSpPr>
        <p:cNvPr id="1" name="Shape 17"/>
        <p:cNvGrpSpPr/>
        <p:nvPr/>
      </p:nvGrpSpPr>
      <p:grpSpPr>
        <a:xfrm>
          <a:off x="0" y="0"/>
          <a:ext cx="0" cy="0"/>
          <a:chOff x="0" y="0"/>
          <a:chExt cx="0" cy="0"/>
        </a:xfrm>
      </p:grpSpPr>
      <p:sp>
        <p:nvSpPr>
          <p:cNvPr id="18" name="Google Shape;18;g2eb1eb7fa4f_0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g2eb1eb7fa4f_0_8"/>
          <p:cNvSpPr/>
          <p:nvPr/>
        </p:nvSpPr>
        <p:spPr>
          <a:xfrm>
            <a:off x="0" y="0"/>
            <a:ext cx="9144000" cy="34800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PHOTO</a:t>
            </a:r>
            <a:endParaRPr b="1"/>
          </a:p>
          <a:p>
            <a:pPr marL="0" lvl="0" indent="0" algn="ctr" rtl="0">
              <a:spcBef>
                <a:spcPts val="0"/>
              </a:spcBef>
              <a:spcAft>
                <a:spcPts val="0"/>
              </a:spcAft>
              <a:buNone/>
            </a:pPr>
            <a:r>
              <a:rPr lang="en-US"/>
              <a:t>(Layer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0" name="Google Shape;20;g2eb1eb7fa4f_0_8"/>
          <p:cNvSpPr/>
          <p:nvPr/>
        </p:nvSpPr>
        <p:spPr>
          <a:xfrm>
            <a:off x="-2650" y="3489350"/>
            <a:ext cx="9144000" cy="16542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1" name="Google Shape;21;g2eb1eb7fa4f_0_8"/>
          <p:cNvCxnSpPr/>
          <p:nvPr/>
        </p:nvCxnSpPr>
        <p:spPr>
          <a:xfrm flipH="1">
            <a:off x="0" y="3470500"/>
            <a:ext cx="9157200" cy="9600"/>
          </a:xfrm>
          <a:prstGeom prst="straightConnector1">
            <a:avLst/>
          </a:prstGeom>
          <a:noFill/>
          <a:ln w="76200" cap="flat" cmpd="sng">
            <a:solidFill>
              <a:srgbClr val="00ACEC"/>
            </a:solidFill>
            <a:prstDash val="solid"/>
            <a:round/>
            <a:headEnd type="none" w="med" len="med"/>
            <a:tailEnd type="none" w="med" len="med"/>
          </a:ln>
        </p:spPr>
      </p:cxnSp>
      <p:cxnSp>
        <p:nvCxnSpPr>
          <p:cNvPr id="22" name="Google Shape;22;g2eb1eb7fa4f_0_8"/>
          <p:cNvCxnSpPr/>
          <p:nvPr/>
        </p:nvCxnSpPr>
        <p:spPr>
          <a:xfrm>
            <a:off x="-3300" y="424700"/>
            <a:ext cx="9147300" cy="0"/>
          </a:xfrm>
          <a:prstGeom prst="straightConnector1">
            <a:avLst/>
          </a:prstGeom>
          <a:noFill/>
          <a:ln w="28575" cap="flat" cmpd="sng">
            <a:solidFill>
              <a:srgbClr val="F9B542"/>
            </a:solidFill>
            <a:prstDash val="solid"/>
            <a:round/>
            <a:headEnd type="none" w="med" len="med"/>
            <a:tailEnd type="none" w="med" len="med"/>
          </a:ln>
        </p:spPr>
      </p:cxnSp>
      <p:pic>
        <p:nvPicPr>
          <p:cNvPr id="23" name="Google Shape;23;g2eb1eb7fa4f_0_8"/>
          <p:cNvPicPr preferRelativeResize="0"/>
          <p:nvPr/>
        </p:nvPicPr>
        <p:blipFill>
          <a:blip r:embed="rId2">
            <a:alphaModFix/>
          </a:blip>
          <a:stretch>
            <a:fillRect/>
          </a:stretch>
        </p:blipFill>
        <p:spPr>
          <a:xfrm>
            <a:off x="6600" y="0"/>
            <a:ext cx="9144000" cy="5143500"/>
          </a:xfrm>
          <a:prstGeom prst="rect">
            <a:avLst/>
          </a:prstGeom>
          <a:noFill/>
          <a:ln>
            <a:noFill/>
          </a:ln>
        </p:spPr>
      </p:pic>
      <p:cxnSp>
        <p:nvCxnSpPr>
          <p:cNvPr id="24" name="Google Shape;24;g2eb1eb7fa4f_0_8"/>
          <p:cNvCxnSpPr/>
          <p:nvPr/>
        </p:nvCxnSpPr>
        <p:spPr>
          <a:xfrm>
            <a:off x="-3300" y="3426475"/>
            <a:ext cx="9152100" cy="1500"/>
          </a:xfrm>
          <a:prstGeom prst="straightConnector1">
            <a:avLst/>
          </a:prstGeom>
          <a:noFill/>
          <a:ln w="28575" cap="flat" cmpd="sng">
            <a:solidFill>
              <a:srgbClr val="F9B542"/>
            </a:solidFill>
            <a:prstDash val="solid"/>
            <a:round/>
            <a:headEnd type="none" w="med" len="med"/>
            <a:tailEnd type="none" w="med" len="med"/>
          </a:ln>
        </p:spPr>
      </p:cxnSp>
      <p:sp>
        <p:nvSpPr>
          <p:cNvPr id="25" name="Google Shape;25;g2eb1eb7fa4f_0_8"/>
          <p:cNvSpPr txBox="1"/>
          <p:nvPr/>
        </p:nvSpPr>
        <p:spPr>
          <a:xfrm>
            <a:off x="452900" y="3489350"/>
            <a:ext cx="4575900" cy="125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a:solidFill>
                  <a:srgbClr val="06AEEF"/>
                </a:solidFill>
                <a:latin typeface="Montserrat"/>
                <a:ea typeface="Montserrat"/>
                <a:cs typeface="Montserrat"/>
                <a:sym typeface="Montserrat"/>
              </a:rPr>
              <a:t>TITLE</a:t>
            </a:r>
            <a:endParaRPr sz="2000" b="1">
              <a:solidFill>
                <a:srgbClr val="06AEE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US" sz="2000">
                <a:solidFill>
                  <a:schemeClr val="lt2"/>
                </a:solidFill>
                <a:latin typeface="Montserrat Light"/>
                <a:ea typeface="Montserrat Light"/>
                <a:cs typeface="Montserrat Light"/>
                <a:sym typeface="Montserrat Light"/>
              </a:rPr>
              <a:t>Subtitle</a:t>
            </a:r>
            <a:endParaRPr sz="2000">
              <a:solidFill>
                <a:schemeClr val="lt2"/>
              </a:solidFill>
              <a:latin typeface="Montserrat Light"/>
              <a:ea typeface="Montserrat Light"/>
              <a:cs typeface="Montserrat Light"/>
              <a:sym typeface="Montserrat Light"/>
            </a:endParaRPr>
          </a:p>
        </p:txBody>
      </p:sp>
      <p:sp>
        <p:nvSpPr>
          <p:cNvPr id="26" name="Google Shape;26;g2eb1eb7fa4f_0_8"/>
          <p:cNvSpPr txBox="1"/>
          <p:nvPr/>
        </p:nvSpPr>
        <p:spPr>
          <a:xfrm>
            <a:off x="5712050" y="3623288"/>
            <a:ext cx="3432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NAME</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Light"/>
                <a:ea typeface="Montserrat Light"/>
                <a:cs typeface="Montserrat Light"/>
                <a:sym typeface="Montserrat Light"/>
              </a:rPr>
              <a:t>Position, Title Case </a:t>
            </a:r>
            <a:endParaRPr>
              <a:solidFill>
                <a:schemeClr val="lt1"/>
              </a:solidFill>
              <a:latin typeface="Montserrat Light"/>
              <a:ea typeface="Montserrat Light"/>
              <a:cs typeface="Montserrat Light"/>
              <a:sym typeface="Montserrat Light"/>
            </a:endParaRPr>
          </a:p>
        </p:txBody>
      </p:sp>
      <p:sp>
        <p:nvSpPr>
          <p:cNvPr id="27" name="Google Shape;27;g2eb1eb7fa4f_0_8"/>
          <p:cNvSpPr txBox="1"/>
          <p:nvPr/>
        </p:nvSpPr>
        <p:spPr>
          <a:xfrm>
            <a:off x="5712050" y="4227513"/>
            <a:ext cx="33615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ontserrat Light"/>
                <a:ea typeface="Montserrat Light"/>
                <a:cs typeface="Montserrat Light"/>
                <a:sym typeface="Montserrat Light"/>
              </a:rPr>
              <a:t>Month Day, Year</a:t>
            </a:r>
            <a:endParaRPr>
              <a:solidFill>
                <a:schemeClr val="lt1"/>
              </a:solidFill>
              <a:latin typeface="Montserrat Light"/>
              <a:ea typeface="Montserrat Light"/>
              <a:cs typeface="Montserrat Light"/>
              <a:sym typeface="Montserrat Light"/>
            </a:endParaRPr>
          </a:p>
        </p:txBody>
      </p:sp>
      <p:cxnSp>
        <p:nvCxnSpPr>
          <p:cNvPr id="28" name="Google Shape;28;g2eb1eb7fa4f_0_8"/>
          <p:cNvCxnSpPr/>
          <p:nvPr/>
        </p:nvCxnSpPr>
        <p:spPr>
          <a:xfrm flipH="1">
            <a:off x="5651275" y="3731450"/>
            <a:ext cx="4800" cy="775800"/>
          </a:xfrm>
          <a:prstGeom prst="straightConnector1">
            <a:avLst/>
          </a:prstGeom>
          <a:noFill/>
          <a:ln w="9525" cap="flat" cmpd="sng">
            <a:solidFill>
              <a:srgbClr val="F9AD1B"/>
            </a:solidFill>
            <a:prstDash val="solid"/>
            <a:round/>
            <a:headEnd type="none" w="med" len="med"/>
            <a:tailEnd type="none" w="med" len="med"/>
          </a:ln>
        </p:spPr>
      </p:cxnSp>
      <p:sp>
        <p:nvSpPr>
          <p:cNvPr id="29" name="Google Shape;29;g2eb1eb7fa4f_0_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1 1 1 1 1 1 1 1 1 1 1 1 1 3">
  <p:cSld name="TITLE_1_1_1_1_1_1_1_1_1_1_1_1_1_1_1_3">
    <p:spTree>
      <p:nvGrpSpPr>
        <p:cNvPr id="1" name="Shape 30"/>
        <p:cNvGrpSpPr/>
        <p:nvPr/>
      </p:nvGrpSpPr>
      <p:grpSpPr>
        <a:xfrm>
          <a:off x="0" y="0"/>
          <a:ext cx="0" cy="0"/>
          <a:chOff x="0" y="0"/>
          <a:chExt cx="0" cy="0"/>
        </a:xfrm>
      </p:grpSpPr>
      <p:pic>
        <p:nvPicPr>
          <p:cNvPr id="31" name="Google Shape;31;g2eb1eb7fa4f_0_21"/>
          <p:cNvPicPr preferRelativeResize="0"/>
          <p:nvPr/>
        </p:nvPicPr>
        <p:blipFill>
          <a:blip r:embed="rId2">
            <a:alphaModFix/>
          </a:blip>
          <a:stretch>
            <a:fillRect/>
          </a:stretch>
        </p:blipFill>
        <p:spPr>
          <a:xfrm>
            <a:off x="0" y="0"/>
            <a:ext cx="9144000" cy="5143505"/>
          </a:xfrm>
          <a:prstGeom prst="rect">
            <a:avLst/>
          </a:prstGeom>
          <a:noFill/>
          <a:ln>
            <a:noFill/>
          </a:ln>
        </p:spPr>
      </p:pic>
      <p:sp>
        <p:nvSpPr>
          <p:cNvPr id="32" name="Google Shape;32;g2eb1eb7fa4f_0_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33"/>
        <p:cNvGrpSpPr/>
        <p:nvPr/>
      </p:nvGrpSpPr>
      <p:grpSpPr>
        <a:xfrm>
          <a:off x="0" y="0"/>
          <a:ext cx="0" cy="0"/>
          <a:chOff x="0" y="0"/>
          <a:chExt cx="0" cy="0"/>
        </a:xfrm>
      </p:grpSpPr>
      <p:sp>
        <p:nvSpPr>
          <p:cNvPr id="34" name="Google Shape;34;g2eb1eb7fa4f_0_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g2eb1eb7fa4f_0_24"/>
          <p:cNvSpPr/>
          <p:nvPr/>
        </p:nvSpPr>
        <p:spPr>
          <a:xfrm flipH="1">
            <a:off x="7752350" y="274600"/>
            <a:ext cx="1389000" cy="4482900"/>
          </a:xfrm>
          <a:prstGeom prst="rtTriangle">
            <a:avLst/>
          </a:prstGeom>
          <a:solidFill>
            <a:srgbClr val="0A27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6" name="Google Shape;36;g2eb1eb7fa4f_0_24"/>
          <p:cNvCxnSpPr/>
          <p:nvPr/>
        </p:nvCxnSpPr>
        <p:spPr>
          <a:xfrm flipH="1">
            <a:off x="7752375" y="377575"/>
            <a:ext cx="1377900" cy="4372200"/>
          </a:xfrm>
          <a:prstGeom prst="straightConnector1">
            <a:avLst/>
          </a:prstGeom>
          <a:noFill/>
          <a:ln w="76200" cap="flat" cmpd="sng">
            <a:solidFill>
              <a:srgbClr val="00ACEC"/>
            </a:solidFill>
            <a:prstDash val="solid"/>
            <a:round/>
            <a:headEnd type="none" w="med" len="med"/>
            <a:tailEnd type="none" w="med" len="med"/>
          </a:ln>
        </p:spPr>
      </p:cxnSp>
      <p:sp>
        <p:nvSpPr>
          <p:cNvPr id="37" name="Google Shape;37;g2eb1eb7fa4f_0_24"/>
          <p:cNvSpPr/>
          <p:nvPr/>
        </p:nvSpPr>
        <p:spPr>
          <a:xfrm>
            <a:off x="2738750" y="331500"/>
            <a:ext cx="6405300" cy="48042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PHOTO</a:t>
            </a:r>
            <a:endParaRPr b="1"/>
          </a:p>
          <a:p>
            <a:pPr marL="0" lvl="0" indent="0" algn="ctr" rtl="0">
              <a:spcBef>
                <a:spcPts val="0"/>
              </a:spcBef>
              <a:spcAft>
                <a:spcPts val="0"/>
              </a:spcAft>
              <a:buNone/>
            </a:pPr>
            <a:r>
              <a:rPr lang="en-US"/>
              <a:t>(Layer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8" name="Google Shape;38;g2eb1eb7fa4f_0_24"/>
          <p:cNvSpPr/>
          <p:nvPr/>
        </p:nvSpPr>
        <p:spPr>
          <a:xfrm>
            <a:off x="-26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9" name="Google Shape;39;g2eb1eb7fa4f_0_24"/>
          <p:cNvCxnSpPr/>
          <p:nvPr/>
        </p:nvCxnSpPr>
        <p:spPr>
          <a:xfrm>
            <a:off x="2738750" y="393000"/>
            <a:ext cx="17100" cy="4387200"/>
          </a:xfrm>
          <a:prstGeom prst="straightConnector1">
            <a:avLst/>
          </a:prstGeom>
          <a:noFill/>
          <a:ln w="28575" cap="flat" cmpd="sng">
            <a:solidFill>
              <a:srgbClr val="00ACEC"/>
            </a:solidFill>
            <a:prstDash val="solid"/>
            <a:round/>
            <a:headEnd type="none" w="med" len="med"/>
            <a:tailEnd type="none" w="med" len="med"/>
          </a:ln>
        </p:spPr>
      </p:cxnSp>
      <p:pic>
        <p:nvPicPr>
          <p:cNvPr id="40" name="Google Shape;40;g2eb1eb7fa4f_0_24"/>
          <p:cNvPicPr preferRelativeResize="0"/>
          <p:nvPr/>
        </p:nvPicPr>
        <p:blipFill>
          <a:blip r:embed="rId2">
            <a:alphaModFix/>
          </a:blip>
          <a:stretch>
            <a:fillRect/>
          </a:stretch>
        </p:blipFill>
        <p:spPr>
          <a:xfrm>
            <a:off x="-2650" y="-8075"/>
            <a:ext cx="9153648" cy="5143500"/>
          </a:xfrm>
          <a:prstGeom prst="rect">
            <a:avLst/>
          </a:prstGeom>
          <a:noFill/>
          <a:ln>
            <a:noFill/>
          </a:ln>
        </p:spPr>
      </p:pic>
      <p:sp>
        <p:nvSpPr>
          <p:cNvPr id="41" name="Google Shape;41;g2eb1eb7fa4f_0_24"/>
          <p:cNvSpPr txBox="1"/>
          <p:nvPr/>
        </p:nvSpPr>
        <p:spPr>
          <a:xfrm>
            <a:off x="163850" y="925800"/>
            <a:ext cx="2408400" cy="23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b="1">
                <a:solidFill>
                  <a:srgbClr val="06AEEF"/>
                </a:solidFill>
                <a:latin typeface="Montserrat"/>
                <a:ea typeface="Montserrat"/>
                <a:cs typeface="Montserrat"/>
                <a:sym typeface="Montserrat"/>
              </a:rPr>
              <a:t>TITLE</a:t>
            </a:r>
            <a:endParaRPr sz="2000" b="1">
              <a:solidFill>
                <a:srgbClr val="06AEEF"/>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000">
                <a:solidFill>
                  <a:schemeClr val="lt2"/>
                </a:solidFill>
                <a:latin typeface="Montserrat Light"/>
                <a:ea typeface="Montserrat Light"/>
                <a:cs typeface="Montserrat Light"/>
                <a:sym typeface="Montserrat Light"/>
              </a:rPr>
              <a:t>Subtitle</a:t>
            </a:r>
            <a:endParaRPr sz="2000">
              <a:solidFill>
                <a:schemeClr val="lt2"/>
              </a:solidFill>
              <a:latin typeface="Montserrat Light"/>
              <a:ea typeface="Montserrat Light"/>
              <a:cs typeface="Montserrat Light"/>
              <a:sym typeface="Montserrat Light"/>
            </a:endParaRPr>
          </a:p>
        </p:txBody>
      </p:sp>
      <p:sp>
        <p:nvSpPr>
          <p:cNvPr id="42" name="Google Shape;42;g2eb1eb7fa4f_0_24"/>
          <p:cNvSpPr txBox="1"/>
          <p:nvPr/>
        </p:nvSpPr>
        <p:spPr>
          <a:xfrm>
            <a:off x="184550" y="3238150"/>
            <a:ext cx="18969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NAME</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Light"/>
                <a:ea typeface="Montserrat Light"/>
                <a:cs typeface="Montserrat Light"/>
                <a:sym typeface="Montserrat Light"/>
              </a:rPr>
              <a:t>Position, Title Case </a:t>
            </a:r>
            <a:endParaRPr>
              <a:solidFill>
                <a:schemeClr val="lt1"/>
              </a:solidFill>
              <a:latin typeface="Montserrat Light"/>
              <a:ea typeface="Montserrat Light"/>
              <a:cs typeface="Montserrat Light"/>
              <a:sym typeface="Montserrat Light"/>
            </a:endParaRPr>
          </a:p>
        </p:txBody>
      </p:sp>
      <p:sp>
        <p:nvSpPr>
          <p:cNvPr id="43" name="Google Shape;43;g2eb1eb7fa4f_0_24"/>
          <p:cNvSpPr txBox="1"/>
          <p:nvPr/>
        </p:nvSpPr>
        <p:spPr>
          <a:xfrm>
            <a:off x="184550" y="4098200"/>
            <a:ext cx="17556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ontserrat Light"/>
                <a:ea typeface="Montserrat Light"/>
                <a:cs typeface="Montserrat Light"/>
                <a:sym typeface="Montserrat Light"/>
              </a:rPr>
              <a:t>Month Day, Year</a:t>
            </a:r>
            <a:endParaRPr>
              <a:solidFill>
                <a:schemeClr val="lt1"/>
              </a:solidFill>
              <a:latin typeface="Montserrat Light"/>
              <a:ea typeface="Montserrat Light"/>
              <a:cs typeface="Montserrat Light"/>
              <a:sym typeface="Montserrat Light"/>
            </a:endParaRPr>
          </a:p>
        </p:txBody>
      </p:sp>
      <p:sp>
        <p:nvSpPr>
          <p:cNvPr id="44" name="Google Shape;44;g2eb1eb7fa4f_0_24"/>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8">
  <p:cSld name="CUSTOM_7">
    <p:spTree>
      <p:nvGrpSpPr>
        <p:cNvPr id="1" name="Shape 45"/>
        <p:cNvGrpSpPr/>
        <p:nvPr/>
      </p:nvGrpSpPr>
      <p:grpSpPr>
        <a:xfrm>
          <a:off x="0" y="0"/>
          <a:ext cx="0" cy="0"/>
          <a:chOff x="0" y="0"/>
          <a:chExt cx="0" cy="0"/>
        </a:xfrm>
      </p:grpSpPr>
      <p:sp>
        <p:nvSpPr>
          <p:cNvPr id="46" name="Google Shape;46;g2eb1eb7fa4f_0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g2eb1eb7fa4f_0_36"/>
          <p:cNvSpPr/>
          <p:nvPr/>
        </p:nvSpPr>
        <p:spPr>
          <a:xfrm>
            <a:off x="2738750" y="344550"/>
            <a:ext cx="6405300" cy="47910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48" name="Google Shape;48;g2eb1eb7fa4f_0_36"/>
          <p:cNvSpPr/>
          <p:nvPr/>
        </p:nvSpPr>
        <p:spPr>
          <a:xfrm>
            <a:off x="-26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9" name="Google Shape;49;g2eb1eb7fa4f_0_36"/>
          <p:cNvPicPr preferRelativeResize="0"/>
          <p:nvPr/>
        </p:nvPicPr>
        <p:blipFill>
          <a:blip r:embed="rId2">
            <a:alphaModFix/>
          </a:blip>
          <a:stretch>
            <a:fillRect/>
          </a:stretch>
        </p:blipFill>
        <p:spPr>
          <a:xfrm>
            <a:off x="7000" y="-8075"/>
            <a:ext cx="9144000" cy="5143500"/>
          </a:xfrm>
          <a:prstGeom prst="rect">
            <a:avLst/>
          </a:prstGeom>
          <a:noFill/>
          <a:ln>
            <a:noFill/>
          </a:ln>
        </p:spPr>
      </p:pic>
      <p:sp>
        <p:nvSpPr>
          <p:cNvPr id="50" name="Google Shape;50;g2eb1eb7fa4f_0_36"/>
          <p:cNvSpPr/>
          <p:nvPr/>
        </p:nvSpPr>
        <p:spPr>
          <a:xfrm>
            <a:off x="-2650" y="2247550"/>
            <a:ext cx="2741400" cy="24777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g2eb1eb7fa4f_0_36"/>
          <p:cNvSpPr txBox="1"/>
          <p:nvPr/>
        </p:nvSpPr>
        <p:spPr>
          <a:xfrm>
            <a:off x="184550" y="2247550"/>
            <a:ext cx="1896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Topic 1</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2</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3</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4</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5</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endParaRPr>
              <a:solidFill>
                <a:schemeClr val="lt1"/>
              </a:solidFill>
              <a:latin typeface="Montserrat"/>
              <a:ea typeface="Montserrat"/>
              <a:cs typeface="Montserrat"/>
              <a:sym typeface="Montserrat"/>
            </a:endParaRPr>
          </a:p>
        </p:txBody>
      </p:sp>
      <p:sp>
        <p:nvSpPr>
          <p:cNvPr id="52" name="Google Shape;52;g2eb1eb7fa4f_0_36"/>
          <p:cNvSpPr txBox="1"/>
          <p:nvPr/>
        </p:nvSpPr>
        <p:spPr>
          <a:xfrm>
            <a:off x="184550" y="385800"/>
            <a:ext cx="1312800" cy="194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b="1">
                <a:solidFill>
                  <a:srgbClr val="FFFFFF"/>
                </a:solidFill>
                <a:latin typeface="Montserrat"/>
                <a:ea typeface="Montserrat"/>
                <a:cs typeface="Montserrat"/>
                <a:sym typeface="Montserrat"/>
              </a:rPr>
              <a:t>2023</a:t>
            </a:r>
            <a:endParaRPr sz="2500" b="1">
              <a:solidFill>
                <a:srgbClr val="FFFFFF"/>
              </a:solidFill>
              <a:latin typeface="Montserrat"/>
              <a:ea typeface="Montserrat"/>
              <a:cs typeface="Montserrat"/>
              <a:sym typeface="Montserrat"/>
            </a:endParaRPr>
          </a:p>
          <a:p>
            <a:pPr marL="0" lvl="0" indent="0" algn="l" rtl="0">
              <a:spcBef>
                <a:spcPts val="0"/>
              </a:spcBef>
              <a:spcAft>
                <a:spcPts val="0"/>
              </a:spcAft>
              <a:buNone/>
            </a:pPr>
            <a:r>
              <a:rPr lang="en-US" sz="2500" b="1">
                <a:solidFill>
                  <a:srgbClr val="FFFFFF"/>
                </a:solidFill>
                <a:latin typeface="Montserrat"/>
                <a:ea typeface="Montserrat"/>
                <a:cs typeface="Montserrat"/>
                <a:sym typeface="Montserrat"/>
              </a:rPr>
              <a:t>2024</a:t>
            </a:r>
            <a:endParaRPr sz="2500" b="1">
              <a:solidFill>
                <a:srgbClr val="FFFFFF"/>
              </a:solidFill>
              <a:latin typeface="Montserrat"/>
              <a:ea typeface="Montserrat"/>
              <a:cs typeface="Montserrat"/>
              <a:sym typeface="Montserrat"/>
            </a:endParaRPr>
          </a:p>
        </p:txBody>
      </p:sp>
      <p:cxnSp>
        <p:nvCxnSpPr>
          <p:cNvPr id="53" name="Google Shape;53;g2eb1eb7fa4f_0_36"/>
          <p:cNvCxnSpPr/>
          <p:nvPr/>
        </p:nvCxnSpPr>
        <p:spPr>
          <a:xfrm>
            <a:off x="-76525" y="1360575"/>
            <a:ext cx="1262100" cy="0"/>
          </a:xfrm>
          <a:prstGeom prst="straightConnector1">
            <a:avLst/>
          </a:prstGeom>
          <a:noFill/>
          <a:ln w="28575" cap="flat" cmpd="sng">
            <a:solidFill>
              <a:srgbClr val="FFFFFF"/>
            </a:solidFill>
            <a:prstDash val="solid"/>
            <a:round/>
            <a:headEnd type="none" w="med" len="med"/>
            <a:tailEnd type="none" w="med" len="med"/>
          </a:ln>
        </p:spPr>
      </p:cxnSp>
      <p:sp>
        <p:nvSpPr>
          <p:cNvPr id="54" name="Google Shape;54;g2eb1eb7fa4f_0_36"/>
          <p:cNvSpPr/>
          <p:nvPr/>
        </p:nvSpPr>
        <p:spPr>
          <a:xfrm>
            <a:off x="1185575" y="1203825"/>
            <a:ext cx="311700" cy="3135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g2eb1eb7fa4f_0_36"/>
          <p:cNvSpPr txBox="1"/>
          <p:nvPr/>
        </p:nvSpPr>
        <p:spPr>
          <a:xfrm>
            <a:off x="1149350" y="1113425"/>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&lt;</a:t>
            </a:r>
            <a:endParaRPr sz="2000">
              <a:solidFill>
                <a:srgbClr val="FFFFFF"/>
              </a:solidFill>
            </a:endParaRPr>
          </a:p>
        </p:txBody>
      </p:sp>
      <p:cxnSp>
        <p:nvCxnSpPr>
          <p:cNvPr id="56" name="Google Shape;56;g2eb1eb7fa4f_0_36"/>
          <p:cNvCxnSpPr/>
          <p:nvPr/>
        </p:nvCxnSpPr>
        <p:spPr>
          <a:xfrm>
            <a:off x="1281825" y="1358100"/>
            <a:ext cx="207600" cy="1500"/>
          </a:xfrm>
          <a:prstGeom prst="straightConnector1">
            <a:avLst/>
          </a:prstGeom>
          <a:noFill/>
          <a:ln w="28575" cap="flat" cmpd="sng">
            <a:solidFill>
              <a:srgbClr val="FFFFFF"/>
            </a:solidFill>
            <a:prstDash val="solid"/>
            <a:round/>
            <a:headEnd type="none" w="med" len="med"/>
            <a:tailEnd type="none" w="med" len="med"/>
          </a:ln>
        </p:spPr>
      </p:cxnSp>
      <p:sp>
        <p:nvSpPr>
          <p:cNvPr id="57" name="Google Shape;57;g2eb1eb7fa4f_0_36"/>
          <p:cNvSpPr/>
          <p:nvPr/>
        </p:nvSpPr>
        <p:spPr>
          <a:xfrm>
            <a:off x="277825" y="1750525"/>
            <a:ext cx="819000" cy="2145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REVIEW</a:t>
            </a:r>
            <a:endParaRPr sz="1200">
              <a:solidFill>
                <a:schemeClr val="lt1"/>
              </a:solidFill>
              <a:latin typeface="Montserrat Light"/>
              <a:ea typeface="Montserrat Light"/>
              <a:cs typeface="Montserrat Light"/>
              <a:sym typeface="Montserrat Light"/>
            </a:endParaRPr>
          </a:p>
        </p:txBody>
      </p:sp>
      <p:cxnSp>
        <p:nvCxnSpPr>
          <p:cNvPr id="58" name="Google Shape;58;g2eb1eb7fa4f_0_36"/>
          <p:cNvCxnSpPr/>
          <p:nvPr/>
        </p:nvCxnSpPr>
        <p:spPr>
          <a:xfrm>
            <a:off x="2738750" y="393000"/>
            <a:ext cx="17100" cy="4387200"/>
          </a:xfrm>
          <a:prstGeom prst="straightConnector1">
            <a:avLst/>
          </a:prstGeom>
          <a:noFill/>
          <a:ln w="28575" cap="flat" cmpd="sng">
            <a:solidFill>
              <a:srgbClr val="00ACEC"/>
            </a:solidFill>
            <a:prstDash val="solid"/>
            <a:round/>
            <a:headEnd type="none" w="med" len="med"/>
            <a:tailEnd type="none" w="med" len="med"/>
          </a:ln>
        </p:spPr>
      </p:cxnSp>
      <p:sp>
        <p:nvSpPr>
          <p:cNvPr id="59" name="Google Shape;59;g2eb1eb7fa4f_0_36"/>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60"/>
        <p:cNvGrpSpPr/>
        <p:nvPr/>
      </p:nvGrpSpPr>
      <p:grpSpPr>
        <a:xfrm>
          <a:off x="0" y="0"/>
          <a:ext cx="0" cy="0"/>
          <a:chOff x="0" y="0"/>
          <a:chExt cx="0" cy="0"/>
        </a:xfrm>
      </p:grpSpPr>
      <p:sp>
        <p:nvSpPr>
          <p:cNvPr id="61" name="Google Shape;61;g2eb1eb7fa4f_0_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g2eb1eb7fa4f_0_51"/>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g2eb1eb7fa4f_0_51"/>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g2eb1eb7fa4f_0_51"/>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g2eb1eb7fa4f_0_51"/>
          <p:cNvSpPr/>
          <p:nvPr/>
        </p:nvSpPr>
        <p:spPr>
          <a:xfrm flipH="1">
            <a:off x="389400" y="175050"/>
            <a:ext cx="1389000" cy="457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g2eb1eb7fa4f_0_51"/>
          <p:cNvSpPr/>
          <p:nvPr/>
        </p:nvSpPr>
        <p:spPr>
          <a:xfrm>
            <a:off x="1725300" y="91700"/>
            <a:ext cx="575400" cy="4885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7" name="Google Shape;67;g2eb1eb7fa4f_0_51"/>
          <p:cNvCxnSpPr/>
          <p:nvPr/>
        </p:nvCxnSpPr>
        <p:spPr>
          <a:xfrm flipH="1">
            <a:off x="389400" y="391200"/>
            <a:ext cx="1312800" cy="4361100"/>
          </a:xfrm>
          <a:prstGeom prst="straightConnector1">
            <a:avLst/>
          </a:prstGeom>
          <a:noFill/>
          <a:ln w="28575" cap="flat" cmpd="sng">
            <a:solidFill>
              <a:srgbClr val="00ACEC"/>
            </a:solidFill>
            <a:prstDash val="solid"/>
            <a:round/>
            <a:headEnd type="none" w="med" len="med"/>
            <a:tailEnd type="none" w="med" len="med"/>
          </a:ln>
        </p:spPr>
      </p:cxnSp>
      <p:sp>
        <p:nvSpPr>
          <p:cNvPr id="68" name="Google Shape;68;g2eb1eb7fa4f_0_51"/>
          <p:cNvSpPr txBox="1"/>
          <p:nvPr/>
        </p:nvSpPr>
        <p:spPr>
          <a:xfrm>
            <a:off x="1149450" y="1083100"/>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lt1"/>
              </a:solidFill>
            </a:endParaRPr>
          </a:p>
        </p:txBody>
      </p:sp>
      <p:sp>
        <p:nvSpPr>
          <p:cNvPr id="69" name="Google Shape;69;g2eb1eb7fa4f_0_51"/>
          <p:cNvSpPr/>
          <p:nvPr/>
        </p:nvSpPr>
        <p:spPr>
          <a:xfrm flipH="1">
            <a:off x="7788600" y="245775"/>
            <a:ext cx="1355400" cy="4482900"/>
          </a:xfrm>
          <a:prstGeom prst="rtTriangle">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0" name="Google Shape;70;g2eb1eb7fa4f_0_51"/>
          <p:cNvCxnSpPr/>
          <p:nvPr/>
        </p:nvCxnSpPr>
        <p:spPr>
          <a:xfrm flipH="1">
            <a:off x="7762325" y="354225"/>
            <a:ext cx="1327800" cy="4395600"/>
          </a:xfrm>
          <a:prstGeom prst="straightConnector1">
            <a:avLst/>
          </a:prstGeom>
          <a:noFill/>
          <a:ln w="28575" cap="flat" cmpd="sng">
            <a:solidFill>
              <a:srgbClr val="00ACEC"/>
            </a:solidFill>
            <a:prstDash val="solid"/>
            <a:round/>
            <a:headEnd type="none" w="med" len="med"/>
            <a:tailEnd type="none" w="med" len="med"/>
          </a:ln>
        </p:spPr>
      </p:cxnSp>
      <p:pic>
        <p:nvPicPr>
          <p:cNvPr id="71" name="Google Shape;71;g2eb1eb7fa4f_0_5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 name="Google Shape;72;g2eb1eb7fa4f_0_51"/>
          <p:cNvSpPr/>
          <p:nvPr/>
        </p:nvSpPr>
        <p:spPr>
          <a:xfrm>
            <a:off x="183400" y="2926050"/>
            <a:ext cx="2493600" cy="1442100"/>
          </a:xfrm>
          <a:prstGeom prst="rect">
            <a:avLst/>
          </a:prstGeom>
          <a:solidFill>
            <a:srgbClr val="F3F3F3"/>
          </a:solidFill>
          <a:ln w="28575"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PHOTO</a:t>
            </a:r>
            <a:endParaRPr/>
          </a:p>
        </p:txBody>
      </p:sp>
      <p:sp>
        <p:nvSpPr>
          <p:cNvPr id="73" name="Google Shape;73;g2eb1eb7fa4f_0_51"/>
          <p:cNvSpPr txBox="1"/>
          <p:nvPr/>
        </p:nvSpPr>
        <p:spPr>
          <a:xfrm>
            <a:off x="2677125" y="894900"/>
            <a:ext cx="47445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a:t>
            </a:r>
            <a:r>
              <a:rPr lang="en-US" sz="2100">
                <a:solidFill>
                  <a:schemeClr val="accent1"/>
                </a:solidFill>
                <a:latin typeface="Montserrat Black"/>
                <a:ea typeface="Montserrat Black"/>
                <a:cs typeface="Montserrat Black"/>
                <a:sym typeface="Montserrat Black"/>
              </a:rPr>
              <a:t> </a:t>
            </a:r>
            <a:r>
              <a:rPr lang="en-US" sz="2100">
                <a:latin typeface="Montserrat Black"/>
                <a:ea typeface="Montserrat Black"/>
                <a:cs typeface="Montserrat Black"/>
                <a:sym typeface="Montserrat Black"/>
              </a:rPr>
              <a:t>IN ALL CAPS</a:t>
            </a:r>
            <a:endParaRPr sz="2100">
              <a:latin typeface="Montserrat Black"/>
              <a:ea typeface="Montserrat Black"/>
              <a:cs typeface="Montserrat Black"/>
              <a:sym typeface="Montserrat Black"/>
            </a:endParaRPr>
          </a:p>
        </p:txBody>
      </p:sp>
      <p:sp>
        <p:nvSpPr>
          <p:cNvPr id="74" name="Google Shape;74;g2eb1eb7fa4f_0_51"/>
          <p:cNvSpPr txBox="1"/>
          <p:nvPr/>
        </p:nvSpPr>
        <p:spPr>
          <a:xfrm>
            <a:off x="2677125" y="1435350"/>
            <a:ext cx="56403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Text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1</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2</a:t>
            </a:r>
            <a:endParaRPr sz="1300">
              <a:solidFill>
                <a:schemeClr val="dk1"/>
              </a:solidFill>
              <a:latin typeface="Montserrat"/>
              <a:ea typeface="Montserrat"/>
              <a:cs typeface="Montserrat"/>
              <a:sym typeface="Montserrat"/>
            </a:endParaRPr>
          </a:p>
        </p:txBody>
      </p:sp>
      <p:sp>
        <p:nvSpPr>
          <p:cNvPr id="75" name="Google Shape;75;g2eb1eb7fa4f_0_51"/>
          <p:cNvSpPr txBox="1"/>
          <p:nvPr/>
        </p:nvSpPr>
        <p:spPr>
          <a:xfrm>
            <a:off x="8244600" y="4101450"/>
            <a:ext cx="5754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Montserrat"/>
                <a:ea typeface="Montserrat"/>
                <a:cs typeface="Montserrat"/>
                <a:sym typeface="Montserrat"/>
              </a:rPr>
              <a:t>LOGO</a:t>
            </a:r>
            <a:endParaRPr sz="1000">
              <a:solidFill>
                <a:schemeClr val="lt1"/>
              </a:solidFill>
              <a:latin typeface="Montserrat"/>
              <a:ea typeface="Montserrat"/>
              <a:cs typeface="Montserrat"/>
              <a:sym typeface="Montserrat"/>
            </a:endParaRPr>
          </a:p>
        </p:txBody>
      </p:sp>
      <p:cxnSp>
        <p:nvCxnSpPr>
          <p:cNvPr id="76" name="Google Shape;76;g2eb1eb7fa4f_0_51"/>
          <p:cNvCxnSpPr/>
          <p:nvPr/>
        </p:nvCxnSpPr>
        <p:spPr>
          <a:xfrm>
            <a:off x="2677125" y="1328750"/>
            <a:ext cx="5640300" cy="3000"/>
          </a:xfrm>
          <a:prstGeom prst="straightConnector1">
            <a:avLst/>
          </a:prstGeom>
          <a:noFill/>
          <a:ln w="19050" cap="flat" cmpd="sng">
            <a:solidFill>
              <a:srgbClr val="002060"/>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77"/>
        <p:cNvGrpSpPr/>
        <p:nvPr/>
      </p:nvGrpSpPr>
      <p:grpSpPr>
        <a:xfrm>
          <a:off x="0" y="0"/>
          <a:ext cx="0" cy="0"/>
          <a:chOff x="0" y="0"/>
          <a:chExt cx="0" cy="0"/>
        </a:xfrm>
      </p:grpSpPr>
      <p:sp>
        <p:nvSpPr>
          <p:cNvPr id="78" name="Google Shape;78;g2eb1eb7fa4f_0_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g2eb1eb7fa4f_0_68"/>
          <p:cNvSpPr/>
          <p:nvPr/>
        </p:nvSpPr>
        <p:spPr>
          <a:xfrm>
            <a:off x="0" y="344550"/>
            <a:ext cx="6400800" cy="47910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80" name="Google Shape;80;g2eb1eb7fa4f_0_68"/>
          <p:cNvSpPr/>
          <p:nvPr/>
        </p:nvSpPr>
        <p:spPr>
          <a:xfrm>
            <a:off x="63981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1" name="Google Shape;81;g2eb1eb7fa4f_0_68"/>
          <p:cNvPicPr preferRelativeResize="0"/>
          <p:nvPr/>
        </p:nvPicPr>
        <p:blipFill>
          <a:blip r:embed="rId2">
            <a:alphaModFix/>
          </a:blip>
          <a:stretch>
            <a:fillRect/>
          </a:stretch>
        </p:blipFill>
        <p:spPr>
          <a:xfrm>
            <a:off x="-2" y="-8075"/>
            <a:ext cx="9144000" cy="5143500"/>
          </a:xfrm>
          <a:prstGeom prst="rect">
            <a:avLst/>
          </a:prstGeom>
          <a:noFill/>
          <a:ln>
            <a:noFill/>
          </a:ln>
        </p:spPr>
      </p:pic>
      <p:sp>
        <p:nvSpPr>
          <p:cNvPr id="82" name="Google Shape;82;g2eb1eb7fa4f_0_68"/>
          <p:cNvSpPr/>
          <p:nvPr/>
        </p:nvSpPr>
        <p:spPr>
          <a:xfrm>
            <a:off x="6398150" y="2247550"/>
            <a:ext cx="2741400" cy="24942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g2eb1eb7fa4f_0_68"/>
          <p:cNvSpPr txBox="1"/>
          <p:nvPr/>
        </p:nvSpPr>
        <p:spPr>
          <a:xfrm>
            <a:off x="6585350" y="2247550"/>
            <a:ext cx="1896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Topic 1</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2</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3</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4</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5</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endParaRPr>
              <a:solidFill>
                <a:schemeClr val="lt1"/>
              </a:solidFill>
              <a:latin typeface="Montserrat"/>
              <a:ea typeface="Montserrat"/>
              <a:cs typeface="Montserrat"/>
              <a:sym typeface="Montserrat"/>
            </a:endParaRPr>
          </a:p>
        </p:txBody>
      </p:sp>
      <p:sp>
        <p:nvSpPr>
          <p:cNvPr id="84" name="Google Shape;84;g2eb1eb7fa4f_0_68"/>
          <p:cNvSpPr txBox="1"/>
          <p:nvPr/>
        </p:nvSpPr>
        <p:spPr>
          <a:xfrm>
            <a:off x="6661550" y="390000"/>
            <a:ext cx="1312800" cy="194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a:solidFill>
                  <a:srgbClr val="FFFFFF"/>
                </a:solidFill>
                <a:latin typeface="Montserrat Black"/>
                <a:ea typeface="Montserrat Black"/>
                <a:cs typeface="Montserrat Black"/>
                <a:sym typeface="Montserrat Black"/>
              </a:rPr>
              <a:t>2024</a:t>
            </a:r>
            <a:endParaRPr sz="2500">
              <a:solidFill>
                <a:srgbClr val="FFFFFF"/>
              </a:solidFill>
              <a:latin typeface="Montserrat Black"/>
              <a:ea typeface="Montserrat Black"/>
              <a:cs typeface="Montserrat Black"/>
              <a:sym typeface="Montserrat Black"/>
            </a:endParaRPr>
          </a:p>
          <a:p>
            <a:pPr marL="0" lvl="0" indent="0" algn="l" rtl="0">
              <a:spcBef>
                <a:spcPts val="0"/>
              </a:spcBef>
              <a:spcAft>
                <a:spcPts val="0"/>
              </a:spcAft>
              <a:buNone/>
            </a:pPr>
            <a:r>
              <a:rPr lang="en-US" sz="2500">
                <a:solidFill>
                  <a:srgbClr val="FFFFFF"/>
                </a:solidFill>
                <a:latin typeface="Montserrat Black"/>
                <a:ea typeface="Montserrat Black"/>
                <a:cs typeface="Montserrat Black"/>
                <a:sym typeface="Montserrat Black"/>
              </a:rPr>
              <a:t>2025</a:t>
            </a:r>
            <a:endParaRPr sz="2500">
              <a:solidFill>
                <a:srgbClr val="FFFFFF"/>
              </a:solidFill>
              <a:latin typeface="Montserrat Black"/>
              <a:ea typeface="Montserrat Black"/>
              <a:cs typeface="Montserrat Black"/>
              <a:sym typeface="Montserrat Black"/>
            </a:endParaRPr>
          </a:p>
        </p:txBody>
      </p:sp>
      <p:cxnSp>
        <p:nvCxnSpPr>
          <p:cNvPr id="85" name="Google Shape;85;g2eb1eb7fa4f_0_68"/>
          <p:cNvCxnSpPr/>
          <p:nvPr/>
        </p:nvCxnSpPr>
        <p:spPr>
          <a:xfrm>
            <a:off x="6402225" y="1363050"/>
            <a:ext cx="1262100" cy="0"/>
          </a:xfrm>
          <a:prstGeom prst="straightConnector1">
            <a:avLst/>
          </a:prstGeom>
          <a:noFill/>
          <a:ln w="28575" cap="flat" cmpd="sng">
            <a:solidFill>
              <a:srgbClr val="FFFFFF"/>
            </a:solidFill>
            <a:prstDash val="solid"/>
            <a:round/>
            <a:headEnd type="none" w="med" len="med"/>
            <a:tailEnd type="none" w="med" len="med"/>
          </a:ln>
        </p:spPr>
      </p:cxnSp>
      <p:sp>
        <p:nvSpPr>
          <p:cNvPr id="86" name="Google Shape;86;g2eb1eb7fa4f_0_68"/>
          <p:cNvSpPr/>
          <p:nvPr/>
        </p:nvSpPr>
        <p:spPr>
          <a:xfrm>
            <a:off x="7664325" y="1206300"/>
            <a:ext cx="311700" cy="3135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g2eb1eb7fa4f_0_68"/>
          <p:cNvSpPr txBox="1"/>
          <p:nvPr/>
        </p:nvSpPr>
        <p:spPr>
          <a:xfrm>
            <a:off x="7684375" y="1115900"/>
            <a:ext cx="4242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&gt;</a:t>
            </a:r>
            <a:endParaRPr sz="2000">
              <a:solidFill>
                <a:srgbClr val="FFFFFF"/>
              </a:solidFill>
            </a:endParaRPr>
          </a:p>
        </p:txBody>
      </p:sp>
      <p:cxnSp>
        <p:nvCxnSpPr>
          <p:cNvPr id="88" name="Google Shape;88;g2eb1eb7fa4f_0_68"/>
          <p:cNvCxnSpPr/>
          <p:nvPr/>
        </p:nvCxnSpPr>
        <p:spPr>
          <a:xfrm rot="10800000" flipH="1">
            <a:off x="7664975" y="1360250"/>
            <a:ext cx="230400" cy="3300"/>
          </a:xfrm>
          <a:prstGeom prst="straightConnector1">
            <a:avLst/>
          </a:prstGeom>
          <a:noFill/>
          <a:ln w="28575" cap="flat" cmpd="sng">
            <a:solidFill>
              <a:srgbClr val="FFFFFF"/>
            </a:solidFill>
            <a:prstDash val="solid"/>
            <a:round/>
            <a:headEnd type="none" w="med" len="med"/>
            <a:tailEnd type="none" w="med" len="med"/>
          </a:ln>
        </p:spPr>
      </p:cxnSp>
      <p:sp>
        <p:nvSpPr>
          <p:cNvPr id="89" name="Google Shape;89;g2eb1eb7fa4f_0_68"/>
          <p:cNvSpPr/>
          <p:nvPr/>
        </p:nvSpPr>
        <p:spPr>
          <a:xfrm>
            <a:off x="6661550" y="1750525"/>
            <a:ext cx="1022700" cy="2145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Montserrat Light"/>
                <a:ea typeface="Montserrat Light"/>
                <a:cs typeface="Montserrat Light"/>
                <a:sym typeface="Montserrat Light"/>
              </a:rPr>
              <a:t>FORWARD</a:t>
            </a:r>
            <a:endParaRPr sz="1200">
              <a:solidFill>
                <a:srgbClr val="FFFFFF"/>
              </a:solidFill>
              <a:latin typeface="Montserrat Light"/>
              <a:ea typeface="Montserrat Light"/>
              <a:cs typeface="Montserrat Light"/>
              <a:sym typeface="Montserrat Light"/>
            </a:endParaRPr>
          </a:p>
        </p:txBody>
      </p:sp>
      <p:cxnSp>
        <p:nvCxnSpPr>
          <p:cNvPr id="90" name="Google Shape;90;g2eb1eb7fa4f_0_68"/>
          <p:cNvCxnSpPr/>
          <p:nvPr/>
        </p:nvCxnSpPr>
        <p:spPr>
          <a:xfrm>
            <a:off x="6396350" y="393000"/>
            <a:ext cx="6600" cy="4369500"/>
          </a:xfrm>
          <a:prstGeom prst="straightConnector1">
            <a:avLst/>
          </a:prstGeom>
          <a:noFill/>
          <a:ln w="28575" cap="flat" cmpd="sng">
            <a:solidFill>
              <a:srgbClr val="00ACEC"/>
            </a:solidFill>
            <a:prstDash val="solid"/>
            <a:round/>
            <a:headEnd type="none" w="med" len="med"/>
            <a:tailEnd type="none" w="med" len="med"/>
          </a:ln>
        </p:spPr>
      </p:cxnSp>
      <p:sp>
        <p:nvSpPr>
          <p:cNvPr id="91" name="Google Shape;91;g2eb1eb7fa4f_0_6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92"/>
        <p:cNvGrpSpPr/>
        <p:nvPr/>
      </p:nvGrpSpPr>
      <p:grpSpPr>
        <a:xfrm>
          <a:off x="0" y="0"/>
          <a:ext cx="0" cy="0"/>
          <a:chOff x="0" y="0"/>
          <a:chExt cx="0" cy="0"/>
        </a:xfrm>
      </p:grpSpPr>
      <p:sp>
        <p:nvSpPr>
          <p:cNvPr id="93" name="Google Shape;93;g2eb1eb7fa4f_0_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94" name="Google Shape;94;g2eb1eb7fa4f_0_83"/>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g2eb1eb7fa4f_0_83"/>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g2eb1eb7fa4f_0_83"/>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g2eb1eb7fa4f_0_83"/>
          <p:cNvSpPr/>
          <p:nvPr/>
        </p:nvSpPr>
        <p:spPr>
          <a:xfrm flipH="1">
            <a:off x="389400" y="175050"/>
            <a:ext cx="1389000" cy="457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g2eb1eb7fa4f_0_83"/>
          <p:cNvSpPr/>
          <p:nvPr/>
        </p:nvSpPr>
        <p:spPr>
          <a:xfrm>
            <a:off x="1702200" y="91700"/>
            <a:ext cx="598500" cy="4885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99" name="Google Shape;99;g2eb1eb7fa4f_0_83"/>
          <p:cNvCxnSpPr/>
          <p:nvPr/>
        </p:nvCxnSpPr>
        <p:spPr>
          <a:xfrm flipH="1">
            <a:off x="389400" y="391200"/>
            <a:ext cx="1312800" cy="4361100"/>
          </a:xfrm>
          <a:prstGeom prst="straightConnector1">
            <a:avLst/>
          </a:prstGeom>
          <a:noFill/>
          <a:ln w="28575" cap="flat" cmpd="sng">
            <a:solidFill>
              <a:srgbClr val="00ACEC"/>
            </a:solidFill>
            <a:prstDash val="solid"/>
            <a:round/>
            <a:headEnd type="none" w="med" len="med"/>
            <a:tailEnd type="none" w="med" len="med"/>
          </a:ln>
        </p:spPr>
      </p:cxnSp>
      <p:sp>
        <p:nvSpPr>
          <p:cNvPr id="100" name="Google Shape;100;g2eb1eb7fa4f_0_83"/>
          <p:cNvSpPr txBox="1"/>
          <p:nvPr/>
        </p:nvSpPr>
        <p:spPr>
          <a:xfrm>
            <a:off x="1149450" y="1083100"/>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lt1"/>
              </a:solidFill>
            </a:endParaRPr>
          </a:p>
        </p:txBody>
      </p:sp>
      <p:pic>
        <p:nvPicPr>
          <p:cNvPr id="101" name="Google Shape;101;g2eb1eb7fa4f_0_83"/>
          <p:cNvPicPr preferRelativeResize="0"/>
          <p:nvPr/>
        </p:nvPicPr>
        <p:blipFill>
          <a:blip r:embed="rId2">
            <a:alphaModFix/>
          </a:blip>
          <a:stretch>
            <a:fillRect/>
          </a:stretch>
        </p:blipFill>
        <p:spPr>
          <a:xfrm>
            <a:off x="-1388" y="0"/>
            <a:ext cx="9146774" cy="5143500"/>
          </a:xfrm>
          <a:prstGeom prst="rect">
            <a:avLst/>
          </a:prstGeom>
          <a:noFill/>
          <a:ln>
            <a:noFill/>
          </a:ln>
        </p:spPr>
      </p:pic>
      <p:sp>
        <p:nvSpPr>
          <p:cNvPr id="102" name="Google Shape;102;g2eb1eb7fa4f_0_83"/>
          <p:cNvSpPr txBox="1"/>
          <p:nvPr/>
        </p:nvSpPr>
        <p:spPr>
          <a:xfrm>
            <a:off x="2677125" y="894900"/>
            <a:ext cx="47445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a:t>
            </a:r>
            <a:r>
              <a:rPr lang="en-US" sz="2100">
                <a:solidFill>
                  <a:schemeClr val="accent1"/>
                </a:solidFill>
                <a:latin typeface="Montserrat Black"/>
                <a:ea typeface="Montserrat Black"/>
                <a:cs typeface="Montserrat Black"/>
                <a:sym typeface="Montserrat Black"/>
              </a:rPr>
              <a:t> </a:t>
            </a:r>
            <a:r>
              <a:rPr lang="en-US" sz="2100">
                <a:latin typeface="Montserrat Black"/>
                <a:ea typeface="Montserrat Black"/>
                <a:cs typeface="Montserrat Black"/>
                <a:sym typeface="Montserrat Black"/>
              </a:rPr>
              <a:t>IN ALL CAPS</a:t>
            </a:r>
            <a:endParaRPr sz="2100">
              <a:latin typeface="Montserrat Black"/>
              <a:ea typeface="Montserrat Black"/>
              <a:cs typeface="Montserrat Black"/>
              <a:sym typeface="Montserrat Black"/>
            </a:endParaRPr>
          </a:p>
        </p:txBody>
      </p:sp>
      <p:sp>
        <p:nvSpPr>
          <p:cNvPr id="103" name="Google Shape;103;g2eb1eb7fa4f_0_83"/>
          <p:cNvSpPr txBox="1"/>
          <p:nvPr/>
        </p:nvSpPr>
        <p:spPr>
          <a:xfrm>
            <a:off x="2677125" y="1435350"/>
            <a:ext cx="56403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Text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1</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2</a:t>
            </a:r>
            <a:endParaRPr sz="1300">
              <a:solidFill>
                <a:schemeClr val="dk1"/>
              </a:solidFill>
              <a:latin typeface="Montserrat"/>
              <a:ea typeface="Montserrat"/>
              <a:cs typeface="Montserrat"/>
              <a:sym typeface="Montserrat"/>
            </a:endParaRPr>
          </a:p>
        </p:txBody>
      </p:sp>
      <p:cxnSp>
        <p:nvCxnSpPr>
          <p:cNvPr id="104" name="Google Shape;104;g2eb1eb7fa4f_0_83"/>
          <p:cNvCxnSpPr/>
          <p:nvPr/>
        </p:nvCxnSpPr>
        <p:spPr>
          <a:xfrm>
            <a:off x="2677125" y="1328750"/>
            <a:ext cx="5640300" cy="3000"/>
          </a:xfrm>
          <a:prstGeom prst="straightConnector1">
            <a:avLst/>
          </a:prstGeom>
          <a:noFill/>
          <a:ln w="19050" cap="flat" cmpd="sng">
            <a:solidFill>
              <a:srgbClr val="002060"/>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105"/>
        <p:cNvGrpSpPr/>
        <p:nvPr/>
      </p:nvGrpSpPr>
      <p:grpSpPr>
        <a:xfrm>
          <a:off x="0" y="0"/>
          <a:ext cx="0" cy="0"/>
          <a:chOff x="0" y="0"/>
          <a:chExt cx="0" cy="0"/>
        </a:xfrm>
      </p:grpSpPr>
      <p:sp>
        <p:nvSpPr>
          <p:cNvPr id="106" name="Google Shape;106;g2eb1eb7fa4f_0_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g2eb1eb7fa4f_0_96"/>
          <p:cNvSpPr/>
          <p:nvPr/>
        </p:nvSpPr>
        <p:spPr>
          <a:xfrm>
            <a:off x="4542600" y="8325"/>
            <a:ext cx="4598700" cy="47589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108" name="Google Shape;108;g2eb1eb7fa4f_0_96"/>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g2eb1eb7fa4f_0_96"/>
          <p:cNvSpPr/>
          <p:nvPr/>
        </p:nvSpPr>
        <p:spPr>
          <a:xfrm flipH="1">
            <a:off x="7752350" y="274600"/>
            <a:ext cx="1389000" cy="4482900"/>
          </a:xfrm>
          <a:prstGeom prst="rtTriangle">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g2eb1eb7fa4f_0_96"/>
          <p:cNvSpPr/>
          <p:nvPr/>
        </p:nvSpPr>
        <p:spPr>
          <a:xfrm>
            <a:off x="0" y="-8075"/>
            <a:ext cx="4542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11" name="Google Shape;111;g2eb1eb7fa4f_0_96"/>
          <p:cNvCxnSpPr/>
          <p:nvPr/>
        </p:nvCxnSpPr>
        <p:spPr>
          <a:xfrm flipH="1">
            <a:off x="4524550" y="382688"/>
            <a:ext cx="18000" cy="4362000"/>
          </a:xfrm>
          <a:prstGeom prst="straightConnector1">
            <a:avLst/>
          </a:prstGeom>
          <a:noFill/>
          <a:ln w="28575" cap="flat" cmpd="sng">
            <a:solidFill>
              <a:srgbClr val="06AEEF"/>
            </a:solidFill>
            <a:prstDash val="solid"/>
            <a:round/>
            <a:headEnd type="none" w="med" len="med"/>
            <a:tailEnd type="none" w="med" len="med"/>
          </a:ln>
        </p:spPr>
      </p:cxnSp>
      <p:pic>
        <p:nvPicPr>
          <p:cNvPr id="112" name="Google Shape;112;g2eb1eb7fa4f_0_96"/>
          <p:cNvPicPr preferRelativeResize="0"/>
          <p:nvPr/>
        </p:nvPicPr>
        <p:blipFill>
          <a:blip r:embed="rId2">
            <a:alphaModFix/>
          </a:blip>
          <a:stretch>
            <a:fillRect/>
          </a:stretch>
        </p:blipFill>
        <p:spPr>
          <a:xfrm>
            <a:off x="-2650" y="-2650"/>
            <a:ext cx="9144000" cy="5143500"/>
          </a:xfrm>
          <a:prstGeom prst="rect">
            <a:avLst/>
          </a:prstGeom>
          <a:noFill/>
          <a:ln>
            <a:noFill/>
          </a:ln>
        </p:spPr>
      </p:pic>
      <p:sp>
        <p:nvSpPr>
          <p:cNvPr id="113" name="Google Shape;113;g2eb1eb7fa4f_0_96"/>
          <p:cNvSpPr txBox="1"/>
          <p:nvPr/>
        </p:nvSpPr>
        <p:spPr>
          <a:xfrm>
            <a:off x="360950" y="1435350"/>
            <a:ext cx="3979500" cy="327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300" b="1">
                <a:solidFill>
                  <a:schemeClr val="dk1"/>
                </a:solidFill>
                <a:highlight>
                  <a:srgbClr val="FFFFFF"/>
                </a:highlight>
                <a:latin typeface="Montserrat"/>
                <a:ea typeface="Montserrat"/>
                <a:cs typeface="Montserrat"/>
                <a:sym typeface="Montserrat"/>
              </a:rPr>
              <a:t>Text</a:t>
            </a:r>
            <a:endParaRPr sz="1300">
              <a:solidFill>
                <a:schemeClr val="dk1"/>
              </a:solidFill>
              <a:highlight>
                <a:srgbClr val="FFFFFF"/>
              </a:highlight>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highlight>
                  <a:srgbClr val="FFFFFF"/>
                </a:highlight>
                <a:latin typeface="Montserrat"/>
                <a:ea typeface="Montserrat"/>
                <a:cs typeface="Montserrat"/>
                <a:sym typeface="Montserrat"/>
              </a:rPr>
              <a:t>Bullet 1 </a:t>
            </a:r>
            <a:endParaRPr sz="1300">
              <a:solidFill>
                <a:schemeClr val="dk1"/>
              </a:solidFill>
              <a:highlight>
                <a:srgbClr val="FFFFFF"/>
              </a:highlight>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highlight>
                  <a:srgbClr val="FFFFFF"/>
                </a:highlight>
                <a:latin typeface="Montserrat"/>
                <a:ea typeface="Montserrat"/>
                <a:cs typeface="Montserrat"/>
                <a:sym typeface="Montserrat"/>
              </a:rPr>
              <a:t>Bullet 2</a:t>
            </a:r>
            <a:endParaRPr sz="1300">
              <a:solidFill>
                <a:schemeClr val="dk1"/>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p:txBody>
      </p:sp>
      <p:sp>
        <p:nvSpPr>
          <p:cNvPr id="114" name="Google Shape;114;g2eb1eb7fa4f_0_96"/>
          <p:cNvSpPr txBox="1"/>
          <p:nvPr/>
        </p:nvSpPr>
        <p:spPr>
          <a:xfrm>
            <a:off x="8244600" y="4101450"/>
            <a:ext cx="5754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Montserrat"/>
                <a:ea typeface="Montserrat"/>
                <a:cs typeface="Montserrat"/>
                <a:sym typeface="Montserrat"/>
              </a:rPr>
              <a:t>LOGO</a:t>
            </a:r>
            <a:endParaRPr sz="1000">
              <a:solidFill>
                <a:schemeClr val="lt1"/>
              </a:solidFill>
              <a:latin typeface="Montserrat"/>
              <a:ea typeface="Montserrat"/>
              <a:cs typeface="Montserrat"/>
              <a:sym typeface="Montserrat"/>
            </a:endParaRPr>
          </a:p>
        </p:txBody>
      </p:sp>
      <p:sp>
        <p:nvSpPr>
          <p:cNvPr id="115" name="Google Shape;115;g2eb1eb7fa4f_0_96"/>
          <p:cNvSpPr txBox="1"/>
          <p:nvPr/>
        </p:nvSpPr>
        <p:spPr>
          <a:xfrm>
            <a:off x="314925" y="894900"/>
            <a:ext cx="38031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 IN ALL CAPS</a:t>
            </a:r>
            <a:endParaRPr sz="2100">
              <a:latin typeface="Montserrat Black"/>
              <a:ea typeface="Montserrat Black"/>
              <a:cs typeface="Montserrat Black"/>
              <a:sym typeface="Montserrat Black"/>
            </a:endParaRPr>
          </a:p>
        </p:txBody>
      </p:sp>
      <p:cxnSp>
        <p:nvCxnSpPr>
          <p:cNvPr id="116" name="Google Shape;116;g2eb1eb7fa4f_0_96"/>
          <p:cNvCxnSpPr/>
          <p:nvPr/>
        </p:nvCxnSpPr>
        <p:spPr>
          <a:xfrm>
            <a:off x="360950" y="1337150"/>
            <a:ext cx="3872100" cy="0"/>
          </a:xfrm>
          <a:prstGeom prst="straightConnector1">
            <a:avLst/>
          </a:prstGeom>
          <a:noFill/>
          <a:ln w="28575" cap="flat" cmpd="sng">
            <a:solidFill>
              <a:schemeClr val="dk2"/>
            </a:solidFill>
            <a:prstDash val="solid"/>
            <a:round/>
            <a:headEnd type="none" w="med" len="med"/>
            <a:tailEnd type="none" w="med" len="med"/>
          </a:ln>
        </p:spPr>
      </p:cxnSp>
      <p:cxnSp>
        <p:nvCxnSpPr>
          <p:cNvPr id="117" name="Google Shape;117;g2eb1eb7fa4f_0_96"/>
          <p:cNvCxnSpPr/>
          <p:nvPr/>
        </p:nvCxnSpPr>
        <p:spPr>
          <a:xfrm flipH="1">
            <a:off x="7762250" y="369225"/>
            <a:ext cx="1329300" cy="4380900"/>
          </a:xfrm>
          <a:prstGeom prst="straightConnector1">
            <a:avLst/>
          </a:prstGeom>
          <a:noFill/>
          <a:ln w="28575" cap="flat" cmpd="sng">
            <a:solidFill>
              <a:srgbClr val="00ACE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Jorge.Echegaray@palmbeachschools.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MVPhomeless@palmbeachschools.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onnectedpb.com/title-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38645c4a1f_0_342"/>
          <p:cNvSpPr txBox="1"/>
          <p:nvPr/>
        </p:nvSpPr>
        <p:spPr>
          <a:xfrm>
            <a:off x="741400" y="1810675"/>
            <a:ext cx="7734000" cy="954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a:solidFill>
                  <a:srgbClr val="0B5394"/>
                </a:solidFill>
                <a:latin typeface="Trebuchet MS"/>
                <a:ea typeface="Trebuchet MS"/>
                <a:cs typeface="Trebuchet MS"/>
                <a:sym typeface="Trebuchet MS"/>
              </a:rPr>
              <a:t>Reunión Anual de Título I</a:t>
            </a:r>
            <a:r>
              <a:rPr lang="en-US" sz="5000" b="1" i="0" u="none" strike="noStrike" cap="none">
                <a:solidFill>
                  <a:srgbClr val="00206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1" name="Google Shape;181;g138645c4a1f_0_342"/>
          <p:cNvSpPr txBox="1"/>
          <p:nvPr/>
        </p:nvSpPr>
        <p:spPr>
          <a:xfrm>
            <a:off x="1513950" y="2971400"/>
            <a:ext cx="65982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Trebuchet MS"/>
                <a:ea typeface="Trebuchet MS"/>
                <a:cs typeface="Trebuchet MS"/>
                <a:sym typeface="Trebuchet MS"/>
              </a:rPr>
              <a:t>Una Presentación Conjunta del Departamento de Programas Federales y  Estatales y las Escuelas Título I</a:t>
            </a:r>
            <a:endParaRPr sz="2400" b="1" i="1" u="none" strike="noStrike" cap="none">
              <a:solidFill>
                <a:srgbClr val="000000"/>
              </a:solidFill>
              <a:latin typeface="Trebuchet MS"/>
              <a:ea typeface="Trebuchet MS"/>
              <a:cs typeface="Trebuchet MS"/>
              <a:sym typeface="Trebuchet MS"/>
            </a:endParaRPr>
          </a:p>
        </p:txBody>
      </p:sp>
      <p:sp>
        <p:nvSpPr>
          <p:cNvPr id="183" name="Google Shape;183;g138645c4a1f_0_342"/>
          <p:cNvSpPr txBox="1"/>
          <p:nvPr/>
        </p:nvSpPr>
        <p:spPr>
          <a:xfrm>
            <a:off x="6056305" y="29392"/>
            <a:ext cx="2186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Trebuchet MS"/>
                <a:ea typeface="Trebuchet MS"/>
                <a:cs typeface="Trebuchet MS"/>
                <a:sym typeface="Trebuchet MS"/>
              </a:rPr>
              <a:t>Spanish version</a:t>
            </a:r>
            <a:endParaRPr sz="1600" b="0" i="0" u="none" strike="noStrike" cap="none">
              <a:solidFill>
                <a:srgbClr val="FFFFFF"/>
              </a:solidFill>
              <a:latin typeface="Trebuchet MS"/>
              <a:ea typeface="Trebuchet MS"/>
              <a:cs typeface="Trebuchet MS"/>
              <a:sym typeface="Trebuchet MS"/>
            </a:endParaRPr>
          </a:p>
        </p:txBody>
      </p:sp>
      <p:sp>
        <p:nvSpPr>
          <p:cNvPr id="184" name="Google Shape;184;g138645c4a1f_0_3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0"/>
          <p:cNvSpPr txBox="1">
            <a:spLocks noGrp="1"/>
          </p:cNvSpPr>
          <p:nvPr>
            <p:ph type="body" idx="1"/>
          </p:nvPr>
        </p:nvSpPr>
        <p:spPr>
          <a:xfrm>
            <a:off x="605367" y="1115187"/>
            <a:ext cx="79332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US" sz="1800">
                <a:latin typeface="Trebuchet MS"/>
                <a:ea typeface="Trebuchet MS"/>
                <a:cs typeface="Trebuchet MS"/>
                <a:sym typeface="Trebuchet MS"/>
              </a:rPr>
              <a:t>Para lograr nuestros resultados esperados, estamos usando los fondos de Título I de este año para lo siguiente:</a:t>
            </a:r>
            <a:endParaRPr sz="1800">
              <a:latin typeface="Trebuchet MS"/>
              <a:ea typeface="Trebuchet MS"/>
              <a:cs typeface="Trebuchet MS"/>
              <a:sym typeface="Trebuchet MS"/>
            </a:endParaRPr>
          </a:p>
        </p:txBody>
      </p:sp>
      <p:sp>
        <p:nvSpPr>
          <p:cNvPr id="267" name="Google Shape;267;p10"/>
          <p:cNvSpPr txBox="1">
            <a:spLocks noGrp="1"/>
          </p:cNvSpPr>
          <p:nvPr>
            <p:ph type="body" idx="2"/>
          </p:nvPr>
        </p:nvSpPr>
        <p:spPr>
          <a:xfrm>
            <a:off x="296050" y="1720725"/>
            <a:ext cx="8507400" cy="2778900"/>
          </a:xfrm>
          <a:prstGeom prst="rect">
            <a:avLst/>
          </a:prstGeom>
          <a:noFill/>
          <a:ln>
            <a:noFill/>
          </a:ln>
        </p:spPr>
        <p:txBody>
          <a:bodyPr spcFirstLastPara="1" wrap="square" lIns="91425" tIns="45700" rIns="91425" bIns="45700" anchor="t" anchorCtr="0">
            <a:noAutofit/>
          </a:bodyPr>
          <a:lstStyle/>
          <a:p>
            <a:pPr marL="342900" lvl="0" indent="-327977" algn="l" rtl="0">
              <a:lnSpc>
                <a:spcPct val="115000"/>
              </a:lnSpc>
              <a:spcBef>
                <a:spcPts val="0"/>
              </a:spcBef>
              <a:spcAft>
                <a:spcPts val="0"/>
              </a:spcAft>
              <a:buClr>
                <a:schemeClr val="dk1"/>
              </a:buClr>
              <a:buSzPts val="1800"/>
              <a:buFont typeface="Trebuchet MS"/>
              <a:buChar char="●"/>
            </a:pPr>
            <a:r>
              <a:rPr lang="en-US" sz="1800" b="1" dirty="0" err="1">
                <a:latin typeface="Trebuchet MS"/>
                <a:ea typeface="Trebuchet MS"/>
                <a:cs typeface="Trebuchet MS"/>
                <a:sym typeface="Trebuchet MS"/>
              </a:rPr>
              <a:t>Participación</a:t>
            </a:r>
            <a:r>
              <a:rPr lang="en-US" sz="1800" b="1" dirty="0">
                <a:latin typeface="Trebuchet MS"/>
                <a:ea typeface="Trebuchet MS"/>
                <a:cs typeface="Trebuchet MS"/>
                <a:sym typeface="Trebuchet MS"/>
              </a:rPr>
              <a:t> de </a:t>
            </a:r>
            <a:r>
              <a:rPr lang="en-US" sz="1800" b="1" dirty="0" err="1">
                <a:latin typeface="Trebuchet MS"/>
                <a:ea typeface="Trebuchet MS"/>
                <a:cs typeface="Trebuchet MS"/>
                <a:sym typeface="Trebuchet MS"/>
              </a:rPr>
              <a:t>los</a:t>
            </a:r>
            <a:r>
              <a:rPr lang="en-US" sz="1800" b="1" dirty="0">
                <a:latin typeface="Trebuchet MS"/>
                <a:ea typeface="Trebuchet MS"/>
                <a:cs typeface="Trebuchet MS"/>
                <a:sym typeface="Trebuchet MS"/>
              </a:rPr>
              <a:t> Padres - Familia </a:t>
            </a:r>
            <a:endParaRPr sz="1800" dirty="0">
              <a:latin typeface="Trebuchet MS"/>
              <a:ea typeface="Trebuchet MS"/>
              <a:cs typeface="Trebuchet MS"/>
              <a:sym typeface="Trebuchet MS"/>
            </a:endParaRPr>
          </a:p>
          <a:p>
            <a:pPr marL="742950" lvl="1" indent="-258126" algn="l" rtl="0">
              <a:lnSpc>
                <a:spcPct val="115000"/>
              </a:lnSpc>
              <a:spcBef>
                <a:spcPts val="407"/>
              </a:spcBef>
              <a:spcAft>
                <a:spcPts val="0"/>
              </a:spcAft>
              <a:buClr>
                <a:schemeClr val="dk1"/>
              </a:buClr>
              <a:buSzPts val="1600"/>
              <a:buFont typeface="Trebuchet MS"/>
              <a:buChar char="•"/>
            </a:pPr>
            <a:r>
              <a:rPr lang="en-US" sz="1600" u="sng" dirty="0" err="1">
                <a:latin typeface="Trebuchet MS"/>
                <a:ea typeface="Trebuchet MS"/>
                <a:cs typeface="Trebuchet MS"/>
                <a:sym typeface="Trebuchet MS"/>
              </a:rPr>
              <a:t>Capacitaciones</a:t>
            </a:r>
            <a:r>
              <a:rPr lang="en-US" sz="1600" u="sng" dirty="0">
                <a:latin typeface="Trebuchet MS"/>
                <a:ea typeface="Trebuchet MS"/>
                <a:cs typeface="Trebuchet MS"/>
                <a:sym typeface="Trebuchet MS"/>
              </a:rPr>
              <a:t> para </a:t>
            </a:r>
            <a:r>
              <a:rPr lang="en-US" sz="1600" u="sng" dirty="0" err="1">
                <a:latin typeface="Trebuchet MS"/>
                <a:ea typeface="Trebuchet MS"/>
                <a:cs typeface="Trebuchet MS"/>
                <a:sym typeface="Trebuchet MS"/>
              </a:rPr>
              <a:t>los</a:t>
            </a:r>
            <a:r>
              <a:rPr lang="en-US" sz="1600" u="sng" dirty="0">
                <a:latin typeface="Trebuchet MS"/>
                <a:ea typeface="Trebuchet MS"/>
                <a:cs typeface="Trebuchet MS"/>
                <a:sym typeface="Trebuchet MS"/>
              </a:rPr>
              <a:t> Padres- Familia</a:t>
            </a:r>
            <a:endParaRPr sz="1600" dirty="0">
              <a:latin typeface="Trebuchet MS"/>
              <a:ea typeface="Trebuchet MS"/>
              <a:cs typeface="Trebuchet MS"/>
              <a:sym typeface="Trebuchet MS"/>
            </a:endParaRPr>
          </a:p>
          <a:p>
            <a:pPr marL="457200" lvl="0" indent="-114300" algn="l" rtl="0">
              <a:lnSpc>
                <a:spcPct val="115000"/>
              </a:lnSpc>
              <a:spcBef>
                <a:spcPts val="407"/>
              </a:spcBef>
              <a:spcAft>
                <a:spcPts val="0"/>
              </a:spcAft>
              <a:buClr>
                <a:schemeClr val="dk1"/>
              </a:buClr>
              <a:buSzPts val="2200"/>
              <a:buNone/>
            </a:pPr>
            <a:r>
              <a:rPr lang="en-US" sz="1600" i="1" dirty="0">
                <a:latin typeface="Trebuchet MS"/>
                <a:ea typeface="Trebuchet MS"/>
                <a:cs typeface="Trebuchet MS"/>
                <a:sym typeface="Trebuchet MS"/>
              </a:rPr>
              <a:t>	      ¿</a:t>
            </a:r>
            <a:r>
              <a:rPr lang="en-US" sz="1600" i="1" dirty="0" err="1">
                <a:latin typeface="Trebuchet MS"/>
                <a:ea typeface="Trebuchet MS"/>
                <a:cs typeface="Trebuchet MS"/>
                <a:sym typeface="Trebuchet MS"/>
              </a:rPr>
              <a:t>Cómo</a:t>
            </a:r>
            <a:r>
              <a:rPr lang="en-US" sz="1600" i="1" dirty="0">
                <a:latin typeface="Trebuchet MS"/>
                <a:ea typeface="Trebuchet MS"/>
                <a:cs typeface="Trebuchet MS"/>
                <a:sym typeface="Trebuchet MS"/>
              </a:rPr>
              <a:t> </a:t>
            </a:r>
            <a:r>
              <a:rPr lang="en-US" sz="1600" i="1" dirty="0" err="1">
                <a:latin typeface="Trebuchet MS"/>
                <a:ea typeface="Trebuchet MS"/>
                <a:cs typeface="Trebuchet MS"/>
                <a:sym typeface="Trebuchet MS"/>
              </a:rPr>
              <a:t>incrementará</a:t>
            </a:r>
            <a:r>
              <a:rPr lang="en-US" sz="1600" i="1" dirty="0">
                <a:latin typeface="Trebuchet MS"/>
                <a:ea typeface="Trebuchet MS"/>
                <a:cs typeface="Trebuchet MS"/>
                <a:sym typeface="Trebuchet MS"/>
              </a:rPr>
              <a:t> la </a:t>
            </a:r>
            <a:r>
              <a:rPr lang="en-US" sz="1600" i="1" dirty="0" err="1">
                <a:latin typeface="Trebuchet MS"/>
                <a:ea typeface="Trebuchet MS"/>
                <a:cs typeface="Trebuchet MS"/>
                <a:sym typeface="Trebuchet MS"/>
              </a:rPr>
              <a:t>comunicación</a:t>
            </a:r>
            <a:r>
              <a:rPr lang="en-US" sz="1600" i="1" dirty="0">
                <a:latin typeface="Trebuchet MS"/>
                <a:ea typeface="Trebuchet MS"/>
                <a:cs typeface="Trebuchet MS"/>
                <a:sym typeface="Trebuchet MS"/>
              </a:rPr>
              <a:t> entre </a:t>
            </a:r>
            <a:r>
              <a:rPr lang="en-US" sz="1600" i="1" dirty="0" err="1">
                <a:latin typeface="Trebuchet MS"/>
                <a:ea typeface="Trebuchet MS"/>
                <a:cs typeface="Trebuchet MS"/>
                <a:sym typeface="Trebuchet MS"/>
              </a:rPr>
              <a:t>el</a:t>
            </a:r>
            <a:r>
              <a:rPr lang="en-US" sz="1600" i="1" dirty="0">
                <a:latin typeface="Trebuchet MS"/>
                <a:ea typeface="Trebuchet MS"/>
                <a:cs typeface="Trebuchet MS"/>
                <a:sym typeface="Trebuchet MS"/>
              </a:rPr>
              <a:t> </a:t>
            </a:r>
            <a:r>
              <a:rPr lang="en-US" sz="1600" i="1" dirty="0" err="1">
                <a:latin typeface="Trebuchet MS"/>
                <a:ea typeface="Trebuchet MS"/>
                <a:cs typeface="Trebuchet MS"/>
                <a:sym typeface="Trebuchet MS"/>
              </a:rPr>
              <a:t>hogar</a:t>
            </a:r>
            <a:r>
              <a:rPr lang="en-US" sz="1600" i="1" dirty="0">
                <a:latin typeface="Trebuchet MS"/>
                <a:ea typeface="Trebuchet MS"/>
                <a:cs typeface="Trebuchet MS"/>
                <a:sym typeface="Trebuchet MS"/>
              </a:rPr>
              <a:t> y la </a:t>
            </a:r>
            <a:r>
              <a:rPr lang="en-US" sz="1600" i="1" dirty="0" err="1">
                <a:latin typeface="Trebuchet MS"/>
                <a:ea typeface="Trebuchet MS"/>
                <a:cs typeface="Trebuchet MS"/>
                <a:sym typeface="Trebuchet MS"/>
              </a:rPr>
              <a:t>escuela</a:t>
            </a:r>
            <a:r>
              <a:rPr lang="en-US" sz="1600" i="1" dirty="0">
                <a:latin typeface="Trebuchet MS"/>
                <a:ea typeface="Trebuchet MS"/>
                <a:cs typeface="Trebuchet MS"/>
                <a:sym typeface="Trebuchet MS"/>
              </a:rPr>
              <a:t>?                                                                                                                                                          </a:t>
            </a:r>
            <a:endParaRPr sz="1600" dirty="0">
              <a:latin typeface="Trebuchet MS"/>
              <a:ea typeface="Trebuchet MS"/>
              <a:cs typeface="Trebuchet MS"/>
              <a:sym typeface="Trebuchet MS"/>
            </a:endParaRPr>
          </a:p>
          <a:p>
            <a:pPr marL="457200" lvl="0" indent="-114300" algn="l" rtl="0">
              <a:lnSpc>
                <a:spcPct val="115000"/>
              </a:lnSpc>
              <a:spcBef>
                <a:spcPts val="388"/>
              </a:spcBef>
              <a:spcAft>
                <a:spcPts val="0"/>
              </a:spcAft>
              <a:buClr>
                <a:schemeClr val="dk1"/>
              </a:buClr>
              <a:buSzPts val="2100"/>
              <a:buNone/>
            </a:pPr>
            <a:r>
              <a:rPr lang="en-US" sz="1600" i="1" dirty="0">
                <a:latin typeface="Trebuchet MS"/>
                <a:ea typeface="Trebuchet MS"/>
                <a:cs typeface="Trebuchet MS"/>
                <a:sym typeface="Trebuchet MS"/>
              </a:rPr>
              <a:t>        </a:t>
            </a:r>
            <a:r>
              <a:rPr lang="en-US" sz="1800" b="1" dirty="0">
                <a:latin typeface="Trebuchet MS"/>
                <a:ea typeface="Trebuchet MS"/>
                <a:cs typeface="Trebuchet MS"/>
                <a:sym typeface="Trebuchet MS"/>
              </a:rPr>
              <a:t>Desarrollo </a:t>
            </a:r>
            <a:r>
              <a:rPr lang="en-US" sz="1800" b="1" dirty="0" err="1">
                <a:latin typeface="Trebuchet MS"/>
                <a:ea typeface="Trebuchet MS"/>
                <a:cs typeface="Trebuchet MS"/>
                <a:sym typeface="Trebuchet MS"/>
              </a:rPr>
              <a:t>Profesional</a:t>
            </a:r>
            <a:endParaRPr sz="1800" dirty="0">
              <a:latin typeface="Trebuchet MS"/>
              <a:ea typeface="Trebuchet MS"/>
              <a:cs typeface="Trebuchet MS"/>
              <a:sym typeface="Trebuchet MS"/>
            </a:endParaRPr>
          </a:p>
          <a:p>
            <a:pPr marL="742950" lvl="1" indent="-258126" algn="l" rtl="0">
              <a:lnSpc>
                <a:spcPct val="115000"/>
              </a:lnSpc>
              <a:spcBef>
                <a:spcPts val="407"/>
              </a:spcBef>
              <a:spcAft>
                <a:spcPts val="0"/>
              </a:spcAft>
              <a:buClr>
                <a:schemeClr val="dk1"/>
              </a:buClr>
              <a:buSzPts val="1600"/>
              <a:buFont typeface="Trebuchet MS"/>
              <a:buChar char="•"/>
            </a:pPr>
            <a:r>
              <a:rPr lang="en-US" sz="1600" u="sng" dirty="0" err="1">
                <a:latin typeface="Trebuchet MS"/>
                <a:ea typeface="Trebuchet MS"/>
                <a:cs typeface="Trebuchet MS"/>
                <a:sym typeface="Trebuchet MS"/>
              </a:rPr>
              <a:t>Posiciones</a:t>
            </a:r>
            <a:r>
              <a:rPr lang="en-US" sz="1600" u="sng" dirty="0">
                <a:latin typeface="Trebuchet MS"/>
                <a:ea typeface="Trebuchet MS"/>
                <a:cs typeface="Trebuchet MS"/>
                <a:sym typeface="Trebuchet MS"/>
              </a:rPr>
              <a:t> de </a:t>
            </a:r>
            <a:r>
              <a:rPr lang="en-US" sz="1600" u="sng" dirty="0" err="1">
                <a:latin typeface="Trebuchet MS"/>
                <a:ea typeface="Trebuchet MS"/>
                <a:cs typeface="Trebuchet MS"/>
                <a:sym typeface="Trebuchet MS"/>
              </a:rPr>
              <a:t>capacitación</a:t>
            </a:r>
            <a:endParaRPr sz="1600" dirty="0">
              <a:latin typeface="Trebuchet MS"/>
              <a:ea typeface="Trebuchet MS"/>
              <a:cs typeface="Trebuchet MS"/>
              <a:sym typeface="Trebuchet MS"/>
            </a:endParaRPr>
          </a:p>
          <a:p>
            <a:pPr marL="0" lvl="0" indent="0" algn="l" rtl="0">
              <a:lnSpc>
                <a:spcPct val="115000"/>
              </a:lnSpc>
              <a:spcBef>
                <a:spcPts val="407"/>
              </a:spcBef>
              <a:spcAft>
                <a:spcPts val="0"/>
              </a:spcAft>
              <a:buClr>
                <a:schemeClr val="dk1"/>
              </a:buClr>
              <a:buSzPts val="2200"/>
              <a:buNone/>
            </a:pPr>
            <a:r>
              <a:rPr lang="en-US" sz="1600" dirty="0">
                <a:latin typeface="Trebuchet MS"/>
                <a:ea typeface="Trebuchet MS"/>
                <a:cs typeface="Trebuchet MS"/>
                <a:sym typeface="Trebuchet MS"/>
              </a:rPr>
              <a:t>	</a:t>
            </a:r>
            <a:endParaRPr sz="1600" dirty="0">
              <a:latin typeface="Trebuchet MS"/>
              <a:ea typeface="Trebuchet MS"/>
              <a:cs typeface="Trebuchet MS"/>
              <a:sym typeface="Trebuchet MS"/>
            </a:endParaRPr>
          </a:p>
        </p:txBody>
      </p:sp>
      <p:sp>
        <p:nvSpPr>
          <p:cNvPr id="268" name="Google Shape;268;p10"/>
          <p:cNvSpPr txBox="1">
            <a:spLocks noGrp="1"/>
          </p:cNvSpPr>
          <p:nvPr>
            <p:ph type="title"/>
          </p:nvPr>
        </p:nvSpPr>
        <p:spPr>
          <a:xfrm>
            <a:off x="457200" y="359612"/>
            <a:ext cx="8229600" cy="679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Enfoque del Título I</a:t>
            </a:r>
            <a:endParaRPr sz="3000">
              <a:latin typeface="Trebuchet MS"/>
              <a:ea typeface="Trebuchet MS"/>
              <a:cs typeface="Trebuchet MS"/>
              <a:sym typeface="Trebuchet MS"/>
            </a:endParaRPr>
          </a:p>
        </p:txBody>
      </p:sp>
      <p:sp>
        <p:nvSpPr>
          <p:cNvPr id="269" name="Google Shape;269;p1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1"/>
          <p:cNvSpPr txBox="1">
            <a:spLocks noGrp="1"/>
          </p:cNvSpPr>
          <p:nvPr>
            <p:ph type="body" idx="1"/>
          </p:nvPr>
        </p:nvSpPr>
        <p:spPr>
          <a:xfrm>
            <a:off x="725006" y="1280520"/>
            <a:ext cx="7854600" cy="5517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47500"/>
              <a:buNone/>
            </a:pPr>
            <a:r>
              <a:rPr lang="en-US" sz="8000">
                <a:latin typeface="Trebuchet MS"/>
                <a:ea typeface="Trebuchet MS"/>
                <a:cs typeface="Trebuchet MS"/>
                <a:sym typeface="Trebuchet MS"/>
              </a:rPr>
              <a:t>Los estudios demuestran que cuando los padres y familiares están involucrados, es más probable que los estudiantes:</a:t>
            </a:r>
            <a:endParaRPr sz="8000">
              <a:latin typeface="Trebuchet MS"/>
              <a:ea typeface="Trebuchet MS"/>
              <a:cs typeface="Trebuchet MS"/>
              <a:sym typeface="Trebuchet MS"/>
            </a:endParaRPr>
          </a:p>
          <a:p>
            <a:pPr marL="0" lvl="0" indent="0" algn="l" rtl="0">
              <a:lnSpc>
                <a:spcPct val="115000"/>
              </a:lnSpc>
              <a:spcBef>
                <a:spcPts val="300"/>
              </a:spcBef>
              <a:spcAft>
                <a:spcPts val="0"/>
              </a:spcAft>
              <a:buClr>
                <a:schemeClr val="dk1"/>
              </a:buClr>
              <a:buSzPct val="171428"/>
              <a:buNone/>
            </a:pPr>
            <a:endParaRPr/>
          </a:p>
        </p:txBody>
      </p:sp>
      <p:sp>
        <p:nvSpPr>
          <p:cNvPr id="277" name="Google Shape;277;p11"/>
          <p:cNvSpPr txBox="1">
            <a:spLocks noGrp="1"/>
          </p:cNvSpPr>
          <p:nvPr>
            <p:ph type="title"/>
          </p:nvPr>
        </p:nvSpPr>
        <p:spPr>
          <a:xfrm>
            <a:off x="0" y="638839"/>
            <a:ext cx="8978700" cy="39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Times New Roman"/>
              <a:buNone/>
            </a:pPr>
            <a:r>
              <a:rPr lang="en-US" sz="3000" b="1">
                <a:latin typeface="Trebuchet MS"/>
                <a:ea typeface="Trebuchet MS"/>
                <a:cs typeface="Trebuchet MS"/>
                <a:sym typeface="Trebuchet MS"/>
              </a:rPr>
              <a:t>Participación de los Padres y la Familia</a:t>
            </a:r>
            <a:endParaRPr sz="3000" b="1">
              <a:latin typeface="Trebuchet MS"/>
              <a:ea typeface="Trebuchet MS"/>
              <a:cs typeface="Trebuchet MS"/>
              <a:sym typeface="Trebuchet MS"/>
            </a:endParaRPr>
          </a:p>
        </p:txBody>
      </p:sp>
      <p:sp>
        <p:nvSpPr>
          <p:cNvPr id="278" name="Google Shape;278;p1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11</a:t>
            </a:fld>
            <a:endParaRPr sz="1300">
              <a:solidFill>
                <a:srgbClr val="000000"/>
              </a:solidFill>
              <a:latin typeface="Arial"/>
              <a:ea typeface="Arial"/>
              <a:cs typeface="Arial"/>
              <a:sym typeface="Arial"/>
            </a:endParaRPr>
          </a:p>
        </p:txBody>
      </p:sp>
      <p:sp>
        <p:nvSpPr>
          <p:cNvPr id="279" name="Google Shape;279;p11"/>
          <p:cNvSpPr/>
          <p:nvPr/>
        </p:nvSpPr>
        <p:spPr>
          <a:xfrm>
            <a:off x="872300" y="2006800"/>
            <a:ext cx="6997800" cy="2797800"/>
          </a:xfrm>
          <a:prstGeom prst="rect">
            <a:avLst/>
          </a:prstGeom>
          <a:noFill/>
          <a:ln>
            <a:noFill/>
          </a:ln>
        </p:spPr>
        <p:txBody>
          <a:bodyPr spcFirstLastPara="1" wrap="square" lIns="91425" tIns="45700" rIns="91425" bIns="45700" anchor="t" anchorCtr="0">
            <a:spAutoFit/>
          </a:bodyPr>
          <a:lstStyle/>
          <a:p>
            <a:pPr marL="1084263" marR="0" lvl="1" indent="-4064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obtengan mejores calificaciones</a:t>
            </a:r>
            <a:endParaRPr sz="2000" b="0" i="0" u="none" strike="noStrike" cap="none">
              <a:solidFill>
                <a:schemeClr val="dk2"/>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les vaya mejor en los test</a:t>
            </a:r>
            <a:endParaRPr sz="2000" b="0" i="0" u="none" strike="noStrike" cap="none">
              <a:solidFill>
                <a:schemeClr val="dk2"/>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asistan a la escuela</a:t>
            </a:r>
            <a:endParaRPr sz="2000" b="0" i="0" u="none" strike="noStrike" cap="none">
              <a:solidFill>
                <a:schemeClr val="dk2"/>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se adapten al cambio</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tengan mejores habilidades sociables</a:t>
            </a:r>
            <a:endParaRPr sz="2000" b="0" i="0" u="none" strike="noStrike" cap="none">
              <a:solidFill>
                <a:schemeClr val="dk2"/>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sean promovidos al siguiente grado</a:t>
            </a:r>
            <a:endParaRPr sz="2000" b="0" i="0" u="none" strike="noStrike" cap="none">
              <a:solidFill>
                <a:schemeClr val="dk2"/>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se gradúen</a:t>
            </a:r>
            <a:endParaRPr sz="2000" b="0" i="0" u="none" strike="noStrike" cap="none">
              <a:solidFill>
                <a:schemeClr val="dk2"/>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2"/>
              </a:buClr>
              <a:buSzPts val="2000"/>
              <a:buFont typeface="Arial"/>
              <a:buChar char="•"/>
            </a:pPr>
            <a:r>
              <a:rPr lang="en-US" sz="2000" b="0" i="0" u="none" strike="noStrike" cap="none">
                <a:solidFill>
                  <a:schemeClr val="dk2"/>
                </a:solidFill>
                <a:latin typeface="Trebuchet MS"/>
                <a:ea typeface="Trebuchet MS"/>
                <a:cs typeface="Trebuchet MS"/>
                <a:sym typeface="Trebuchet MS"/>
              </a:rPr>
              <a:t>continúen su educación después de la secundaria 	 </a:t>
            </a:r>
            <a:endParaRPr sz="2000" b="0" i="0" u="none" strike="noStrike" cap="none">
              <a:solidFill>
                <a:schemeClr val="dk2"/>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body" idx="1"/>
          </p:nvPr>
        </p:nvSpPr>
        <p:spPr>
          <a:xfrm>
            <a:off x="225225" y="1156425"/>
            <a:ext cx="6213000" cy="3363600"/>
          </a:xfrm>
          <a:prstGeom prst="rect">
            <a:avLst/>
          </a:prstGeom>
          <a:noFill/>
          <a:ln>
            <a:noFill/>
          </a:ln>
        </p:spPr>
        <p:txBody>
          <a:bodyPr spcFirstLastPara="1" wrap="square" lIns="91425" tIns="45700" rIns="91425" bIns="45700" anchor="t" anchorCtr="0">
            <a:noAutofit/>
          </a:bodyPr>
          <a:lstStyle/>
          <a:p>
            <a:pPr marL="342900" lvl="0" indent="-3048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Abrevia el </a:t>
            </a:r>
            <a:r>
              <a:rPr lang="en-US" sz="1800" i="1">
                <a:latin typeface="Trebuchet MS"/>
                <a:ea typeface="Trebuchet MS"/>
                <a:cs typeface="Trebuchet MS"/>
                <a:sym typeface="Trebuchet MS"/>
              </a:rPr>
              <a:t>PFEP</a:t>
            </a:r>
            <a:endParaRPr sz="1800">
              <a:latin typeface="Trebuchet MS"/>
              <a:ea typeface="Trebuchet MS"/>
              <a:cs typeface="Trebuchet MS"/>
              <a:sym typeface="Trebuchet MS"/>
            </a:endParaRPr>
          </a:p>
          <a:p>
            <a:pPr marL="342900" lvl="0" indent="-304800" algn="l" rtl="0">
              <a:lnSpc>
                <a:spcPct val="115000"/>
              </a:lnSpc>
              <a:spcBef>
                <a:spcPts val="480"/>
              </a:spcBef>
              <a:spcAft>
                <a:spcPts val="0"/>
              </a:spcAft>
              <a:buClr>
                <a:schemeClr val="dk1"/>
              </a:buClr>
              <a:buSzPts val="1800"/>
              <a:buFont typeface="Trebuchet MS"/>
              <a:buChar char="●"/>
            </a:pPr>
            <a:r>
              <a:rPr lang="en-US" sz="1800">
                <a:latin typeface="Trebuchet MS"/>
                <a:ea typeface="Trebuchet MS"/>
                <a:cs typeface="Trebuchet MS"/>
                <a:sym typeface="Trebuchet MS"/>
              </a:rPr>
              <a:t>Describe cómo involucramos a las familias en la educación de los estudiantes</a:t>
            </a:r>
            <a:endParaRPr sz="1800">
              <a:latin typeface="Trebuchet MS"/>
              <a:ea typeface="Trebuchet MS"/>
              <a:cs typeface="Trebuchet MS"/>
              <a:sym typeface="Trebuchet MS"/>
            </a:endParaRPr>
          </a:p>
          <a:p>
            <a:pPr marL="342900" lvl="0" indent="-304800" algn="l" rtl="0">
              <a:lnSpc>
                <a:spcPct val="115000"/>
              </a:lnSpc>
              <a:spcBef>
                <a:spcPts val="480"/>
              </a:spcBef>
              <a:spcAft>
                <a:spcPts val="0"/>
              </a:spcAft>
              <a:buClr>
                <a:schemeClr val="dk1"/>
              </a:buClr>
              <a:buSzPts val="1800"/>
              <a:buFont typeface="Trebuchet MS"/>
              <a:buChar char="●"/>
            </a:pPr>
            <a:r>
              <a:rPr lang="en-US" sz="1800">
                <a:latin typeface="Trebuchet MS"/>
                <a:ea typeface="Trebuchet MS"/>
                <a:cs typeface="Trebuchet MS"/>
                <a:sym typeface="Trebuchet MS"/>
              </a:rPr>
              <a:t>Escrito con las opiniones de las familias y empleados de nuestra escuela durante la Reunión de las Opiniones de las Partes Interesadas</a:t>
            </a:r>
            <a:endParaRPr sz="1800">
              <a:latin typeface="Trebuchet MS"/>
              <a:ea typeface="Trebuchet MS"/>
              <a:cs typeface="Trebuchet MS"/>
              <a:sym typeface="Trebuchet MS"/>
            </a:endParaRPr>
          </a:p>
          <a:p>
            <a:pPr marL="342900" lvl="0" indent="-304800" algn="l" rtl="0">
              <a:lnSpc>
                <a:spcPct val="115000"/>
              </a:lnSpc>
              <a:spcBef>
                <a:spcPts val="480"/>
              </a:spcBef>
              <a:spcAft>
                <a:spcPts val="0"/>
              </a:spcAft>
              <a:buClr>
                <a:schemeClr val="dk1"/>
              </a:buClr>
              <a:buSzPts val="1800"/>
              <a:buFont typeface="Trebuchet MS"/>
              <a:buChar char="●"/>
            </a:pPr>
            <a:r>
              <a:rPr lang="en-US" sz="1800">
                <a:latin typeface="Trebuchet MS"/>
                <a:ea typeface="Trebuchet MS"/>
                <a:cs typeface="Trebuchet MS"/>
                <a:sym typeface="Trebuchet MS"/>
              </a:rPr>
              <a:t>Se comparte durante el </a:t>
            </a:r>
            <a:r>
              <a:rPr lang="en-US" sz="1800" i="1">
                <a:latin typeface="Trebuchet MS"/>
                <a:ea typeface="Trebuchet MS"/>
                <a:cs typeface="Trebuchet MS"/>
                <a:sym typeface="Trebuchet MS"/>
              </a:rPr>
              <a:t>SAC</a:t>
            </a:r>
            <a:r>
              <a:rPr lang="en-US" sz="1800">
                <a:latin typeface="Trebuchet MS"/>
                <a:ea typeface="Trebuchet MS"/>
                <a:cs typeface="Trebuchet MS"/>
                <a:sym typeface="Trebuchet MS"/>
              </a:rPr>
              <a:t> para revisar y examinar cuando sea necesario</a:t>
            </a:r>
            <a:endParaRPr sz="1800">
              <a:latin typeface="Trebuchet MS"/>
              <a:ea typeface="Trebuchet MS"/>
              <a:cs typeface="Trebuchet MS"/>
              <a:sym typeface="Trebuchet MS"/>
            </a:endParaRPr>
          </a:p>
          <a:p>
            <a:pPr marL="342900" lvl="0" indent="-304800" algn="l" rtl="0">
              <a:lnSpc>
                <a:spcPct val="115000"/>
              </a:lnSpc>
              <a:spcBef>
                <a:spcPts val="480"/>
              </a:spcBef>
              <a:spcAft>
                <a:spcPts val="0"/>
              </a:spcAft>
              <a:buClr>
                <a:schemeClr val="dk1"/>
              </a:buClr>
              <a:buSzPts val="1800"/>
              <a:buFont typeface="Trebuchet MS"/>
              <a:buChar char="●"/>
            </a:pPr>
            <a:r>
              <a:rPr lang="en-US" sz="1800">
                <a:latin typeface="Trebuchet MS"/>
                <a:ea typeface="Trebuchet MS"/>
                <a:cs typeface="Trebuchet MS"/>
                <a:sym typeface="Trebuchet MS"/>
              </a:rPr>
              <a:t>Se envían los resúmenes de </a:t>
            </a:r>
            <a:r>
              <a:rPr lang="en-US" sz="1800" i="1">
                <a:latin typeface="Trebuchet MS"/>
                <a:ea typeface="Trebuchet MS"/>
                <a:cs typeface="Trebuchet MS"/>
                <a:sym typeface="Trebuchet MS"/>
              </a:rPr>
              <a:t>PFEP</a:t>
            </a:r>
            <a:r>
              <a:rPr lang="en-US" sz="1800">
                <a:latin typeface="Trebuchet MS"/>
                <a:ea typeface="Trebuchet MS"/>
                <a:cs typeface="Trebuchet MS"/>
                <a:sym typeface="Trebuchet MS"/>
              </a:rPr>
              <a:t> a casa para todas las familias</a:t>
            </a:r>
            <a:endParaRPr sz="1800">
              <a:latin typeface="Trebuchet MS"/>
              <a:ea typeface="Trebuchet MS"/>
              <a:cs typeface="Trebuchet MS"/>
              <a:sym typeface="Trebuchet MS"/>
            </a:endParaRPr>
          </a:p>
        </p:txBody>
      </p:sp>
      <p:sp>
        <p:nvSpPr>
          <p:cNvPr id="286" name="Google Shape;286;p12"/>
          <p:cNvSpPr txBox="1">
            <a:spLocks noGrp="1"/>
          </p:cNvSpPr>
          <p:nvPr>
            <p:ph type="title"/>
          </p:nvPr>
        </p:nvSpPr>
        <p:spPr>
          <a:xfrm>
            <a:off x="225227" y="437085"/>
            <a:ext cx="87003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Times New Roman"/>
              <a:buNone/>
            </a:pPr>
            <a:r>
              <a:rPr lang="en-US" sz="3000" b="1">
                <a:latin typeface="Trebuchet MS"/>
                <a:ea typeface="Trebuchet MS"/>
                <a:cs typeface="Trebuchet MS"/>
                <a:sym typeface="Trebuchet MS"/>
              </a:rPr>
              <a:t>Plan de Participación de los Padres y la Familia</a:t>
            </a:r>
            <a:endParaRPr sz="3000">
              <a:latin typeface="Trebuchet MS"/>
              <a:ea typeface="Trebuchet MS"/>
              <a:cs typeface="Trebuchet MS"/>
              <a:sym typeface="Trebuchet MS"/>
            </a:endParaRPr>
          </a:p>
        </p:txBody>
      </p:sp>
      <p:sp>
        <p:nvSpPr>
          <p:cNvPr id="287" name="Google Shape;287;p1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12</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p:cNvSpPr txBox="1">
            <a:spLocks noGrp="1"/>
          </p:cNvSpPr>
          <p:nvPr>
            <p:ph type="body" idx="1"/>
          </p:nvPr>
        </p:nvSpPr>
        <p:spPr>
          <a:xfrm>
            <a:off x="654300" y="1119150"/>
            <a:ext cx="7835400" cy="3422028"/>
          </a:xfrm>
          <a:prstGeom prst="rect">
            <a:avLst/>
          </a:prstGeom>
          <a:noFill/>
          <a:ln>
            <a:noFill/>
          </a:ln>
        </p:spPr>
        <p:txBody>
          <a:bodyPr spcFirstLastPara="1" wrap="square" lIns="91425" tIns="45700" rIns="91425" bIns="45700" anchor="t" anchorCtr="0">
            <a:noAutofit/>
          </a:bodyPr>
          <a:lstStyle/>
          <a:p>
            <a:pPr marL="342900" lvl="0" indent="-292100" algn="l" rtl="0">
              <a:lnSpc>
                <a:spcPct val="115000"/>
              </a:lnSpc>
              <a:spcBef>
                <a:spcPts val="0"/>
              </a:spcBef>
              <a:spcAft>
                <a:spcPts val="0"/>
              </a:spcAft>
              <a:buClr>
                <a:schemeClr val="dk1"/>
              </a:buClr>
              <a:buSzPts val="2000"/>
              <a:buFont typeface="Trebuchet MS"/>
              <a:buChar char="●"/>
            </a:pPr>
            <a:r>
              <a:rPr lang="en-US" sz="1100" b="1" dirty="0">
                <a:latin typeface="Trebuchet MS"/>
                <a:ea typeface="Trebuchet MS"/>
                <a:cs typeface="Trebuchet MS"/>
                <a:sym typeface="Trebuchet MS"/>
              </a:rPr>
              <a:t>PFEP Mission Statement</a:t>
            </a:r>
            <a:r>
              <a:rPr lang="en-US" sz="1100" dirty="0">
                <a:latin typeface="Trebuchet MS"/>
                <a:ea typeface="Trebuchet MS"/>
                <a:cs typeface="Trebuchet MS"/>
                <a:sym typeface="Trebuchet MS"/>
              </a:rPr>
              <a:t>: Connections Education Center of the Palm Beaches is a progressive educational community that is dedicated to providing a safe, respectful, personalized learning environment for students with autism spectrum disorder. Our mission is to to foster the development of the necessary learning, social, and self-care skills in students on the autism spectrum using evidence-based practices and a family-centered approach. We value our families and recognize the important role they play as students’ first and best teachers, and we have a mission statement that is dedicated to our work with families. Fundamental to our mission is a commitment to the active involvement of a competent and caring staff, informed and engaged families, and a safe and orderly learning environment.</a:t>
            </a:r>
          </a:p>
          <a:p>
            <a:pPr marL="342900" lvl="0" indent="-292100" algn="l" rtl="0">
              <a:lnSpc>
                <a:spcPct val="115000"/>
              </a:lnSpc>
              <a:spcBef>
                <a:spcPts val="560"/>
              </a:spcBef>
              <a:spcAft>
                <a:spcPts val="0"/>
              </a:spcAft>
              <a:buClr>
                <a:schemeClr val="dk1"/>
              </a:buClr>
              <a:buSzPts val="2000"/>
              <a:buFont typeface="Trebuchet MS"/>
              <a:buChar char="●"/>
            </a:pPr>
            <a:r>
              <a:rPr lang="en-US" sz="1100" dirty="0">
                <a:latin typeface="Trebuchet MS"/>
                <a:ea typeface="Trebuchet MS"/>
                <a:cs typeface="Trebuchet MS"/>
                <a:sym typeface="Trebuchet MS"/>
              </a:rPr>
              <a:t>We work with parents, families and the community to increase student achievement through parent conferences, IEP meetings, parent trainings</a:t>
            </a:r>
          </a:p>
          <a:p>
            <a:pPr marL="342900" lvl="0" indent="-292100" algn="l" rtl="0">
              <a:lnSpc>
                <a:spcPct val="115000"/>
              </a:lnSpc>
              <a:spcBef>
                <a:spcPts val="560"/>
              </a:spcBef>
              <a:spcAft>
                <a:spcPts val="0"/>
              </a:spcAft>
              <a:buClr>
                <a:schemeClr val="dk1"/>
              </a:buClr>
              <a:buSzPts val="2000"/>
              <a:buFont typeface="Trebuchet MS"/>
              <a:buChar char="●"/>
            </a:pPr>
            <a:r>
              <a:rPr lang="en-US" sz="1100" dirty="0">
                <a:latin typeface="Trebuchet MS"/>
                <a:ea typeface="Trebuchet MS"/>
                <a:cs typeface="Trebuchet MS"/>
                <a:sym typeface="Trebuchet MS"/>
              </a:rPr>
              <a:t>We train teachers to work with families both in-house, District, and outside trainings</a:t>
            </a:r>
          </a:p>
          <a:p>
            <a:pPr marL="342900" lvl="0" indent="-292100" algn="l" rtl="0">
              <a:lnSpc>
                <a:spcPct val="115000"/>
              </a:lnSpc>
              <a:spcBef>
                <a:spcPts val="560"/>
              </a:spcBef>
              <a:spcAft>
                <a:spcPts val="0"/>
              </a:spcAft>
              <a:buClr>
                <a:schemeClr val="dk1"/>
              </a:buClr>
              <a:buSzPts val="2000"/>
              <a:buFont typeface="Trebuchet MS"/>
              <a:buChar char="●"/>
            </a:pPr>
            <a:r>
              <a:rPr lang="en-US" sz="1100" dirty="0">
                <a:latin typeface="Trebuchet MS"/>
                <a:ea typeface="Trebuchet MS"/>
                <a:cs typeface="Trebuchet MS"/>
                <a:sym typeface="Trebuchet MS"/>
              </a:rPr>
              <a:t>We support parents in helping their student(s) at home via trainings, IEP meetings, parent conferences</a:t>
            </a:r>
          </a:p>
          <a:p>
            <a:pPr marL="342900" lvl="0" indent="-292100" algn="l" rtl="0">
              <a:lnSpc>
                <a:spcPct val="115000"/>
              </a:lnSpc>
              <a:spcBef>
                <a:spcPts val="580"/>
              </a:spcBef>
              <a:spcAft>
                <a:spcPts val="0"/>
              </a:spcAft>
              <a:buClr>
                <a:schemeClr val="dk1"/>
              </a:buClr>
              <a:buSzPts val="2000"/>
              <a:buFont typeface="Trebuchet MS"/>
              <a:buChar char="●"/>
            </a:pPr>
            <a:r>
              <a:rPr lang="en-US" sz="1100" dirty="0">
                <a:latin typeface="Trebuchet MS"/>
                <a:ea typeface="Trebuchet MS"/>
                <a:cs typeface="Trebuchet MS"/>
                <a:sym typeface="Trebuchet MS"/>
              </a:rPr>
              <a:t>We share important information via School Cues (Student Information System), Text, email, Class Dojo, Home/School Communication Folders</a:t>
            </a:r>
          </a:p>
        </p:txBody>
      </p:sp>
      <p:sp>
        <p:nvSpPr>
          <p:cNvPr id="294" name="Google Shape;294;p13"/>
          <p:cNvSpPr txBox="1">
            <a:spLocks noGrp="1"/>
          </p:cNvSpPr>
          <p:nvPr>
            <p:ph type="title"/>
          </p:nvPr>
        </p:nvSpPr>
        <p:spPr>
          <a:xfrm>
            <a:off x="267036" y="373856"/>
            <a:ext cx="8877000" cy="97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Times New Roman"/>
              <a:buNone/>
            </a:pPr>
            <a:r>
              <a:rPr lang="en-US" sz="3000" b="1">
                <a:latin typeface="Trebuchet MS"/>
                <a:ea typeface="Trebuchet MS"/>
                <a:cs typeface="Trebuchet MS"/>
                <a:sym typeface="Trebuchet MS"/>
              </a:rPr>
              <a:t>Plan de Participación de los Padres y la Familia</a:t>
            </a:r>
            <a:endParaRPr sz="3000" b="1">
              <a:latin typeface="Trebuchet MS"/>
              <a:ea typeface="Trebuchet MS"/>
              <a:cs typeface="Trebuchet MS"/>
              <a:sym typeface="Trebuchet MS"/>
            </a:endParaRPr>
          </a:p>
        </p:txBody>
      </p:sp>
      <p:sp>
        <p:nvSpPr>
          <p:cNvPr id="295" name="Google Shape;295;p1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13</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4"/>
          <p:cNvSpPr txBox="1">
            <a:spLocks noGrp="1"/>
          </p:cNvSpPr>
          <p:nvPr>
            <p:ph type="body" idx="1"/>
          </p:nvPr>
        </p:nvSpPr>
        <p:spPr>
          <a:xfrm>
            <a:off x="152400" y="1015075"/>
            <a:ext cx="8839200" cy="823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De conformidad con el Plan de Participación de los Padres y la Familia, nos gustaría invitarlos para que asistan a nuestras próximas capacitaciones :  </a:t>
            </a:r>
            <a:endParaRPr sz="2000">
              <a:latin typeface="Trebuchet MS"/>
              <a:ea typeface="Trebuchet MS"/>
              <a:cs typeface="Trebuchet MS"/>
              <a:sym typeface="Trebuchet MS"/>
            </a:endParaRPr>
          </a:p>
        </p:txBody>
      </p:sp>
      <p:sp>
        <p:nvSpPr>
          <p:cNvPr id="303" name="Google Shape;303;p14"/>
          <p:cNvSpPr txBox="1">
            <a:spLocks noGrp="1"/>
          </p:cNvSpPr>
          <p:nvPr>
            <p:ph type="body" idx="2"/>
          </p:nvPr>
        </p:nvSpPr>
        <p:spPr>
          <a:xfrm>
            <a:off x="457200" y="1838275"/>
            <a:ext cx="8289000" cy="2164574"/>
          </a:xfrm>
          <a:prstGeom prst="rect">
            <a:avLst/>
          </a:prstGeom>
          <a:noFill/>
          <a:ln>
            <a:noFill/>
          </a:ln>
        </p:spPr>
        <p:txBody>
          <a:bodyPr spcFirstLastPara="1" wrap="square" lIns="91425" tIns="45700" rIns="91425" bIns="45700" anchor="t" anchorCtr="0">
            <a:normAutofit fontScale="92500" lnSpcReduction="10000"/>
          </a:bodyPr>
          <a:lstStyle/>
          <a:p>
            <a:pPr marL="342900" lvl="0" indent="-304800" algn="l" rtl="0">
              <a:lnSpc>
                <a:spcPct val="115000"/>
              </a:lnSpc>
              <a:spcBef>
                <a:spcPts val="0"/>
              </a:spcBef>
              <a:spcAft>
                <a:spcPts val="0"/>
              </a:spcAft>
              <a:buClr>
                <a:schemeClr val="dk1"/>
              </a:buClr>
              <a:buSzPts val="2000"/>
              <a:buFont typeface="Trebuchet MS"/>
              <a:buChar char="●"/>
            </a:pPr>
            <a:r>
              <a:rPr lang="en-US" sz="2000" b="1" dirty="0">
                <a:latin typeface="Trebuchet MS"/>
                <a:ea typeface="Trebuchet MS"/>
                <a:cs typeface="Trebuchet MS"/>
                <a:sym typeface="Trebuchet MS"/>
              </a:rPr>
              <a:t>Training #1- </a:t>
            </a:r>
            <a:r>
              <a:rPr lang="en-US" sz="2000" dirty="0">
                <a:latin typeface="Trebuchet MS"/>
                <a:ea typeface="Trebuchet MS"/>
                <a:cs typeface="Trebuchet MS"/>
                <a:sym typeface="Trebuchet MS"/>
              </a:rPr>
              <a:t>Let's Work Together - Become an Active Member of our School Community</a:t>
            </a:r>
          </a:p>
          <a:p>
            <a:pPr marL="38100" lvl="0" indent="0" algn="l" rtl="0">
              <a:lnSpc>
                <a:spcPct val="115000"/>
              </a:lnSpc>
              <a:spcBef>
                <a:spcPts val="0"/>
              </a:spcBef>
              <a:spcAft>
                <a:spcPts val="0"/>
              </a:spcAft>
              <a:buClr>
                <a:schemeClr val="dk1"/>
              </a:buClr>
              <a:buSzPts val="2000"/>
              <a:buNone/>
            </a:pPr>
            <a:r>
              <a:rPr lang="en-US" sz="2000" dirty="0">
                <a:latin typeface="Trebuchet MS"/>
                <a:ea typeface="Trebuchet MS"/>
                <a:cs typeface="Trebuchet MS"/>
                <a:sym typeface="Trebuchet MS"/>
              </a:rPr>
              <a:t>       August 28, 2024 at 12:00pm (in-person and/or virtual)</a:t>
            </a:r>
          </a:p>
          <a:p>
            <a:pPr marL="342900" lvl="0" indent="-304800" algn="l" rtl="0">
              <a:lnSpc>
                <a:spcPct val="115000"/>
              </a:lnSpc>
              <a:spcBef>
                <a:spcPts val="520"/>
              </a:spcBef>
              <a:spcAft>
                <a:spcPts val="0"/>
              </a:spcAft>
              <a:buClr>
                <a:schemeClr val="dk1"/>
              </a:buClr>
              <a:buSzPts val="2000"/>
              <a:buFont typeface="Trebuchet MS"/>
              <a:buChar char="●"/>
            </a:pPr>
            <a:r>
              <a:rPr lang="en-US" sz="2000" b="1" dirty="0">
                <a:latin typeface="Trebuchet MS"/>
                <a:ea typeface="Trebuchet MS"/>
                <a:cs typeface="Trebuchet MS"/>
                <a:sym typeface="Trebuchet MS"/>
              </a:rPr>
              <a:t>Training #2 </a:t>
            </a:r>
            <a:r>
              <a:rPr lang="en-US" sz="2000" dirty="0">
                <a:latin typeface="Trebuchet MS"/>
                <a:ea typeface="Trebuchet MS"/>
                <a:cs typeface="Trebuchet MS"/>
                <a:sym typeface="Trebuchet MS"/>
              </a:rPr>
              <a:t>- Tackling Challenging Behaviors at Home</a:t>
            </a:r>
          </a:p>
          <a:p>
            <a:pPr marL="38100" lvl="0" indent="0" algn="l" rtl="0">
              <a:lnSpc>
                <a:spcPct val="115000"/>
              </a:lnSpc>
              <a:spcBef>
                <a:spcPts val="520"/>
              </a:spcBef>
              <a:spcAft>
                <a:spcPts val="0"/>
              </a:spcAft>
              <a:buClr>
                <a:schemeClr val="dk1"/>
              </a:buClr>
              <a:buSzPts val="2000"/>
              <a:buNone/>
            </a:pPr>
            <a:r>
              <a:rPr lang="en-US" sz="2000" dirty="0">
                <a:latin typeface="Trebuchet MS"/>
                <a:ea typeface="Trebuchet MS"/>
                <a:cs typeface="Trebuchet MS"/>
                <a:sym typeface="Trebuchet MS"/>
              </a:rPr>
              <a:t>         October, 2024</a:t>
            </a:r>
          </a:p>
          <a:p>
            <a:pPr marL="342900" lvl="0" indent="-304800" algn="l" rtl="0">
              <a:lnSpc>
                <a:spcPct val="115000"/>
              </a:lnSpc>
              <a:spcBef>
                <a:spcPts val="520"/>
              </a:spcBef>
              <a:spcAft>
                <a:spcPts val="0"/>
              </a:spcAft>
              <a:buClr>
                <a:schemeClr val="dk1"/>
              </a:buClr>
              <a:buSzPts val="2000"/>
              <a:buFont typeface="Trebuchet MS"/>
              <a:buChar char="●"/>
            </a:pPr>
            <a:r>
              <a:rPr lang="en-US" sz="2000" b="1" dirty="0">
                <a:latin typeface="Trebuchet MS"/>
                <a:ea typeface="Trebuchet MS"/>
                <a:cs typeface="Trebuchet MS"/>
                <a:sym typeface="Trebuchet MS"/>
              </a:rPr>
              <a:t>Training #3 </a:t>
            </a:r>
            <a:r>
              <a:rPr lang="en-US" sz="2000" dirty="0">
                <a:latin typeface="Trebuchet MS"/>
                <a:ea typeface="Trebuchet MS"/>
                <a:cs typeface="Trebuchet MS"/>
                <a:sym typeface="Trebuchet MS"/>
              </a:rPr>
              <a:t>– Literacy Night – February, 2025</a:t>
            </a:r>
          </a:p>
        </p:txBody>
      </p:sp>
      <p:sp>
        <p:nvSpPr>
          <p:cNvPr id="304" name="Google Shape;304;p14"/>
          <p:cNvSpPr txBox="1">
            <a:spLocks noGrp="1"/>
          </p:cNvSpPr>
          <p:nvPr>
            <p:ph type="title"/>
          </p:nvPr>
        </p:nvSpPr>
        <p:spPr>
          <a:xfrm>
            <a:off x="622666" y="408372"/>
            <a:ext cx="8229600" cy="654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Capacitaciones para los Padres</a:t>
            </a:r>
            <a:endParaRPr sz="3000">
              <a:latin typeface="Trebuchet MS"/>
              <a:ea typeface="Trebuchet MS"/>
              <a:cs typeface="Trebuchet MS"/>
              <a:sym typeface="Trebuchet MS"/>
            </a:endParaRPr>
          </a:p>
        </p:txBody>
      </p:sp>
      <p:sp>
        <p:nvSpPr>
          <p:cNvPr id="305" name="Google Shape;305;p14"/>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14</a:t>
            </a:fld>
            <a:endParaRPr sz="1300">
              <a:solidFill>
                <a:srgbClr val="000000"/>
              </a:solidFill>
              <a:latin typeface="Arial"/>
              <a:ea typeface="Arial"/>
              <a:cs typeface="Arial"/>
              <a:sym typeface="Arial"/>
            </a:endParaRPr>
          </a:p>
        </p:txBody>
      </p:sp>
      <p:pic>
        <p:nvPicPr>
          <p:cNvPr id="306" name="Google Shape;306;p14"/>
          <p:cNvPicPr preferRelativeResize="0"/>
          <p:nvPr/>
        </p:nvPicPr>
        <p:blipFill rotWithShape="1">
          <a:blip r:embed="rId3">
            <a:alphaModFix/>
          </a:blip>
          <a:srcRect/>
          <a:stretch/>
        </p:blipFill>
        <p:spPr>
          <a:xfrm>
            <a:off x="6107277" y="3279693"/>
            <a:ext cx="2156760" cy="10966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5"/>
          <p:cNvSpPr txBox="1">
            <a:spLocks noGrp="1"/>
          </p:cNvSpPr>
          <p:nvPr>
            <p:ph type="body" idx="1"/>
          </p:nvPr>
        </p:nvSpPr>
        <p:spPr>
          <a:xfrm>
            <a:off x="457200" y="1304150"/>
            <a:ext cx="6429600" cy="3338100"/>
          </a:xfrm>
          <a:prstGeom prst="rect">
            <a:avLst/>
          </a:prstGeom>
          <a:noFill/>
          <a:ln>
            <a:noFill/>
          </a:ln>
        </p:spPr>
        <p:txBody>
          <a:bodyPr spcFirstLastPara="1" wrap="square" lIns="91425" tIns="45700" rIns="91425" bIns="45700" anchor="t" anchorCtr="0">
            <a:noAutofit/>
          </a:bodyPr>
          <a:lstStyle/>
          <a:p>
            <a:pPr marL="342900" lvl="0" indent="-304800" algn="l" rtl="0">
              <a:lnSpc>
                <a:spcPct val="120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Cada escuela Título I debe tener un Acuerdo entre la Escuela y los Padres que sea redactado por los padres, los familiares y el personal de la escuela.</a:t>
            </a:r>
            <a:endParaRPr sz="2000">
              <a:latin typeface="Trebuchet MS"/>
              <a:ea typeface="Trebuchet MS"/>
              <a:cs typeface="Trebuchet MS"/>
              <a:sym typeface="Trebuchet MS"/>
            </a:endParaRPr>
          </a:p>
          <a:p>
            <a:pPr marL="342900" lvl="0" indent="-276225" algn="l" rtl="0">
              <a:lnSpc>
                <a:spcPct val="115000"/>
              </a:lnSpc>
              <a:spcBef>
                <a:spcPts val="210"/>
              </a:spcBef>
              <a:spcAft>
                <a:spcPts val="0"/>
              </a:spcAft>
              <a:buClr>
                <a:schemeClr val="dk1"/>
              </a:buClr>
              <a:buSzPts val="1050"/>
              <a:buNone/>
            </a:pPr>
            <a:endParaRPr sz="1000">
              <a:latin typeface="Trebuchet MS"/>
              <a:ea typeface="Trebuchet MS"/>
              <a:cs typeface="Trebuchet MS"/>
              <a:sym typeface="Trebuchet MS"/>
            </a:endParaRPr>
          </a:p>
          <a:p>
            <a:pPr marL="342900" lvl="0" indent="-304800" algn="l" rtl="0">
              <a:lnSpc>
                <a:spcPct val="120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El Acuerdo entre la Escuela y los Padres establece las responsabilidades de los estudiantes, los padres, los familiares y el personal de la escuela en un esfuerzo para incrementar el rendimiento de los estudiantes.</a:t>
            </a:r>
            <a:endParaRPr sz="2000">
              <a:latin typeface="Trebuchet MS"/>
              <a:ea typeface="Trebuchet MS"/>
              <a:cs typeface="Trebuchet MS"/>
              <a:sym typeface="Trebuchet MS"/>
            </a:endParaRPr>
          </a:p>
        </p:txBody>
      </p:sp>
      <p:sp>
        <p:nvSpPr>
          <p:cNvPr id="314" name="Google Shape;314;p15"/>
          <p:cNvSpPr txBox="1">
            <a:spLocks noGrp="1"/>
          </p:cNvSpPr>
          <p:nvPr>
            <p:ph type="title"/>
          </p:nvPr>
        </p:nvSpPr>
        <p:spPr>
          <a:xfrm>
            <a:off x="152400" y="386138"/>
            <a:ext cx="8534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Acuerdo entre la Escuela y los Padres</a:t>
            </a:r>
            <a:endParaRPr sz="3000">
              <a:latin typeface="Trebuchet MS"/>
              <a:ea typeface="Trebuchet MS"/>
              <a:cs typeface="Trebuchet MS"/>
              <a:sym typeface="Trebuchet MS"/>
            </a:endParaRPr>
          </a:p>
        </p:txBody>
      </p:sp>
      <p:sp>
        <p:nvSpPr>
          <p:cNvPr id="315" name="Google Shape;315;p1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15</a:t>
            </a:fld>
            <a:endParaRPr sz="1300">
              <a:solidFill>
                <a:srgbClr val="000000"/>
              </a:solidFill>
              <a:latin typeface="Arial"/>
              <a:ea typeface="Arial"/>
              <a:cs typeface="Arial"/>
              <a:sym typeface="Arial"/>
            </a:endParaRPr>
          </a:p>
        </p:txBody>
      </p:sp>
      <p:pic>
        <p:nvPicPr>
          <p:cNvPr id="316" name="Google Shape;316;p15" descr="&lt;strong&gt;handshake&lt;/strong&gt; - Shaping Youth"/>
          <p:cNvPicPr preferRelativeResize="0"/>
          <p:nvPr/>
        </p:nvPicPr>
        <p:blipFill rotWithShape="1">
          <a:blip r:embed="rId3">
            <a:alphaModFix/>
          </a:blip>
          <a:srcRect/>
          <a:stretch/>
        </p:blipFill>
        <p:spPr>
          <a:xfrm>
            <a:off x="6747600" y="1942600"/>
            <a:ext cx="2173250" cy="1231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txBox="1">
            <a:spLocks noGrp="1"/>
          </p:cNvSpPr>
          <p:nvPr>
            <p:ph type="title"/>
          </p:nvPr>
        </p:nvSpPr>
        <p:spPr>
          <a:xfrm>
            <a:off x="542568" y="213478"/>
            <a:ext cx="81783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dirty="0" err="1">
                <a:latin typeface="Trebuchet MS"/>
                <a:ea typeface="Trebuchet MS"/>
                <a:cs typeface="Trebuchet MS"/>
                <a:sym typeface="Trebuchet MS"/>
              </a:rPr>
              <a:t>Acuerdo</a:t>
            </a:r>
            <a:r>
              <a:rPr lang="en-US" sz="3000" b="1" dirty="0">
                <a:latin typeface="Trebuchet MS"/>
                <a:ea typeface="Trebuchet MS"/>
                <a:cs typeface="Trebuchet MS"/>
                <a:sym typeface="Trebuchet MS"/>
              </a:rPr>
              <a:t> entre la Escuela y </a:t>
            </a:r>
            <a:r>
              <a:rPr lang="en-US" sz="3000" b="1" dirty="0" err="1">
                <a:latin typeface="Trebuchet MS"/>
                <a:ea typeface="Trebuchet MS"/>
                <a:cs typeface="Trebuchet MS"/>
                <a:sym typeface="Trebuchet MS"/>
              </a:rPr>
              <a:t>los</a:t>
            </a:r>
            <a:r>
              <a:rPr lang="en-US" sz="3000" b="1" dirty="0">
                <a:latin typeface="Trebuchet MS"/>
                <a:ea typeface="Trebuchet MS"/>
                <a:cs typeface="Trebuchet MS"/>
                <a:sym typeface="Trebuchet MS"/>
              </a:rPr>
              <a:t> Padres</a:t>
            </a:r>
            <a:endParaRPr sz="3000" dirty="0">
              <a:latin typeface="Trebuchet MS"/>
              <a:ea typeface="Trebuchet MS"/>
              <a:cs typeface="Trebuchet MS"/>
              <a:sym typeface="Trebuchet MS"/>
            </a:endParaRPr>
          </a:p>
        </p:txBody>
      </p:sp>
      <p:sp>
        <p:nvSpPr>
          <p:cNvPr id="323" name="Google Shape;323;p1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16</a:t>
            </a:fld>
            <a:endParaRPr sz="1300">
              <a:solidFill>
                <a:srgbClr val="000000"/>
              </a:solidFill>
              <a:latin typeface="Arial"/>
              <a:ea typeface="Arial"/>
              <a:cs typeface="Arial"/>
              <a:sym typeface="Arial"/>
            </a:endParaRPr>
          </a:p>
        </p:txBody>
      </p:sp>
      <p:sp>
        <p:nvSpPr>
          <p:cNvPr id="324" name="Google Shape;324;p16"/>
          <p:cNvSpPr txBox="1">
            <a:spLocks noGrp="1"/>
          </p:cNvSpPr>
          <p:nvPr>
            <p:ph type="body" idx="1"/>
          </p:nvPr>
        </p:nvSpPr>
        <p:spPr>
          <a:xfrm>
            <a:off x="542568" y="883579"/>
            <a:ext cx="7485300" cy="3616502"/>
          </a:xfrm>
          <a:prstGeom prst="rect">
            <a:avLst/>
          </a:prstGeom>
          <a:noFill/>
          <a:ln>
            <a:noFill/>
          </a:ln>
        </p:spPr>
        <p:txBody>
          <a:bodyPr spcFirstLastPara="1" wrap="square" lIns="91425" tIns="45700" rIns="91425" bIns="45700" anchor="t" anchorCtr="0">
            <a:normAutofit fontScale="25000" lnSpcReduction="20000"/>
          </a:bodyPr>
          <a:lstStyle/>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CONEXIONES CENTRO EDUCATIVO DE PALM BEACHES TÍTULO 2024-2025 IPACTO ESCUELA-PADRES</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Estimados</a:t>
            </a:r>
            <a:r>
              <a:rPr lang="en-US" sz="2000" dirty="0">
                <a:latin typeface="Trebuchet MS"/>
                <a:ea typeface="Trebuchet MS"/>
                <a:cs typeface="Trebuchet MS"/>
                <a:sym typeface="Trebuchet MS"/>
              </a:rPr>
              <a:t> padres/</a:t>
            </a:r>
            <a:r>
              <a:rPr lang="en-US" sz="2000" dirty="0" err="1">
                <a:latin typeface="Trebuchet MS"/>
                <a:ea typeface="Trebuchet MS"/>
                <a:cs typeface="Trebuchet MS"/>
                <a:sym typeface="Trebuchet MS"/>
              </a:rPr>
              <a:t>familias</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El personal </a:t>
            </a:r>
            <a:r>
              <a:rPr lang="en-US" sz="2000" dirty="0" err="1">
                <a:latin typeface="Trebuchet MS"/>
                <a:ea typeface="Trebuchet MS"/>
                <a:cs typeface="Trebuchet MS"/>
                <a:sym typeface="Trebuchet MS"/>
              </a:rPr>
              <a:t>docente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personal, las </a:t>
            </a:r>
            <a:r>
              <a:rPr lang="en-US" sz="2000" dirty="0" err="1">
                <a:latin typeface="Trebuchet MS"/>
                <a:ea typeface="Trebuchet MS"/>
                <a:cs typeface="Trebuchet MS"/>
                <a:sym typeface="Trebuchet MS"/>
              </a:rPr>
              <a:t>familias</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estudiantes</a:t>
            </a:r>
            <a:r>
              <a:rPr lang="en-US" sz="2000" dirty="0">
                <a:latin typeface="Trebuchet MS"/>
                <a:ea typeface="Trebuchet MS"/>
                <a:cs typeface="Trebuchet MS"/>
                <a:sym typeface="Trebuchet MS"/>
              </a:rPr>
              <a:t> de Connections </a:t>
            </a:r>
            <a:r>
              <a:rPr lang="en-US" sz="2000" dirty="0" err="1">
                <a:latin typeface="Trebuchet MS"/>
                <a:ea typeface="Trebuchet MS"/>
                <a:cs typeface="Trebuchet MS"/>
                <a:sym typeface="Trebuchet MS"/>
              </a:rPr>
              <a:t>están</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acuerdo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que </a:t>
            </a:r>
            <a:r>
              <a:rPr lang="en-US" sz="2000" dirty="0" err="1">
                <a:latin typeface="Trebuchet MS"/>
                <a:ea typeface="Trebuchet MS"/>
                <a:cs typeface="Trebuchet MS"/>
                <a:sym typeface="Trebuchet MS"/>
              </a:rPr>
              <a:t>este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compacto</a:t>
            </a:r>
            <a:r>
              <a:rPr lang="en-US" sz="2000" dirty="0">
                <a:latin typeface="Trebuchet MS"/>
                <a:ea typeface="Trebuchet MS"/>
                <a:cs typeface="Trebuchet MS"/>
                <a:sym typeface="Trebuchet MS"/>
              </a:rPr>
              <a:t> describe </a:t>
            </a:r>
            <a:r>
              <a:rPr lang="en-US" sz="2000" dirty="0" err="1">
                <a:latin typeface="Trebuchet MS"/>
                <a:ea typeface="Trebuchet MS"/>
                <a:cs typeface="Trebuchet MS"/>
                <a:sym typeface="Trebuchet MS"/>
              </a:rPr>
              <a:t>cómo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compartiremos</a:t>
            </a:r>
            <a:r>
              <a:rPr lang="en-US" sz="2000" dirty="0">
                <a:latin typeface="Trebuchet MS"/>
                <a:ea typeface="Trebuchet MS"/>
                <a:cs typeface="Trebuchet MS"/>
                <a:sym typeface="Trebuchet MS"/>
              </a:rPr>
              <a:t> las </a:t>
            </a:r>
            <a:r>
              <a:rPr lang="en-US" sz="2000" dirty="0" err="1">
                <a:latin typeface="Trebuchet MS"/>
                <a:ea typeface="Trebuchet MS"/>
                <a:cs typeface="Trebuchet MS"/>
                <a:sym typeface="Trebuchet MS"/>
              </a:rPr>
              <a:t>responsabilidades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nuestros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estudiantes</a:t>
            </a: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mejorar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rendimiento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estudiantil</a:t>
            </a:r>
            <a:r>
              <a:rPr lang="en-US" sz="2000" dirty="0">
                <a:latin typeface="Trebuchet MS"/>
                <a:ea typeface="Trebuchet MS"/>
                <a:cs typeface="Trebuchet MS"/>
                <a:sym typeface="Trebuchet MS"/>
              </a:rPr>
              <a:t>. El </a:t>
            </a:r>
            <a:r>
              <a:rPr lang="en-US" sz="2000" dirty="0" err="1">
                <a:latin typeface="Trebuchet MS"/>
                <a:ea typeface="Trebuchet MS"/>
                <a:cs typeface="Trebuchet MS"/>
                <a:sym typeface="Trebuchet MS"/>
              </a:rPr>
              <a:t>Pacto</a:t>
            </a:r>
            <a:r>
              <a:rPr lang="en-US" sz="2000" dirty="0">
                <a:latin typeface="Trebuchet MS"/>
                <a:ea typeface="Trebuchet MS"/>
                <a:cs typeface="Trebuchet MS"/>
                <a:sym typeface="Trebuchet MS"/>
              </a:rPr>
              <a:t> describe </a:t>
            </a:r>
            <a:r>
              <a:rPr lang="en-US" sz="2000" dirty="0" err="1">
                <a:latin typeface="Trebuchet MS"/>
                <a:ea typeface="Trebuchet MS"/>
                <a:cs typeface="Trebuchet MS"/>
                <a:sym typeface="Trebuchet MS"/>
              </a:rPr>
              <a:t>cómo</a:t>
            </a:r>
            <a:r>
              <a:rPr lang="en-US" sz="2000" dirty="0">
                <a:latin typeface="Trebuchet MS"/>
                <a:ea typeface="Trebuchet MS"/>
                <a:cs typeface="Trebuchet MS"/>
                <a:sym typeface="Trebuchet MS"/>
              </a:rPr>
              <a:t> la </a:t>
            </a:r>
            <a:r>
              <a:rPr lang="en-US" sz="2000" dirty="0" err="1">
                <a:latin typeface="Trebuchet MS"/>
                <a:ea typeface="Trebuchet MS"/>
                <a:cs typeface="Trebuchet MS"/>
                <a:sym typeface="Trebuchet MS"/>
              </a:rPr>
              <a:t>escuela</a:t>
            </a:r>
            <a:r>
              <a:rPr lang="en-US" sz="2000" dirty="0">
                <a:latin typeface="Trebuchet MS"/>
                <a:ea typeface="Trebuchet MS"/>
                <a:cs typeface="Trebuchet MS"/>
                <a:sym typeface="Trebuchet MS"/>
              </a:rPr>
              <a:t> y las </a:t>
            </a:r>
            <a:r>
              <a:rPr lang="en-US" sz="2000" dirty="0" err="1">
                <a:latin typeface="Trebuchet MS"/>
                <a:ea typeface="Trebuchet MS"/>
                <a:cs typeface="Trebuchet MS"/>
                <a:sym typeface="Trebuchet MS"/>
              </a:rPr>
              <a:t>familias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construirán</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desarrollarán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una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asociación</a:t>
            </a: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ayudar</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niños</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lograr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logros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un </a:t>
            </a:r>
            <a:r>
              <a:rPr lang="en-US" sz="2000" dirty="0" err="1">
                <a:latin typeface="Trebuchet MS"/>
                <a:ea typeface="Trebuchet MS"/>
                <a:cs typeface="Trebuchet MS"/>
                <a:sym typeface="Trebuchet MS"/>
              </a:rPr>
              <a:t>entorno</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aprendizaje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eficaz</a:t>
            </a:r>
            <a:r>
              <a:rPr lang="en-US" sz="2000" dirty="0">
                <a:latin typeface="Trebuchet MS"/>
                <a:ea typeface="Trebuchet MS"/>
                <a:cs typeface="Trebuchet MS"/>
                <a:sym typeface="Trebuchet MS"/>
              </a:rPr>
              <a:t> y de </a:t>
            </a:r>
            <a:r>
              <a:rPr lang="en-US" sz="2000" dirty="0" err="1">
                <a:latin typeface="Trebuchet MS"/>
                <a:ea typeface="Trebuchet MS"/>
                <a:cs typeface="Trebuchet MS"/>
                <a:sym typeface="Trebuchet MS"/>
              </a:rPr>
              <a:t>apoyo</a:t>
            </a:r>
            <a:r>
              <a:rPr lang="en-US" sz="2000" dirty="0">
                <a:latin typeface="Trebuchet MS"/>
                <a:ea typeface="Trebuchet MS"/>
                <a:cs typeface="Trebuchet MS"/>
                <a:sym typeface="Trebuchet MS"/>
              </a:rPr>
              <a:t> que </a:t>
            </a:r>
            <a:r>
              <a:rPr lang="en-US" sz="2000" dirty="0" err="1">
                <a:latin typeface="Trebuchet MS"/>
                <a:ea typeface="Trebuchet MS"/>
                <a:cs typeface="Trebuchet MS"/>
                <a:sym typeface="Trebuchet MS"/>
              </a:rPr>
              <a:t>permita</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estudiantes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cumplir</a:t>
            </a:r>
            <a:r>
              <a:rPr lang="en-US" sz="2000" dirty="0">
                <a:latin typeface="Trebuchet MS"/>
                <a:ea typeface="Trebuchet MS"/>
                <a:cs typeface="Trebuchet MS"/>
                <a:sym typeface="Trebuchet MS"/>
              </a:rPr>
              <a:t> con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altos </a:t>
            </a:r>
            <a:r>
              <a:rPr lang="en-US" sz="2000" dirty="0" err="1">
                <a:latin typeface="Trebuchet MS"/>
                <a:ea typeface="Trebuchet MS"/>
                <a:cs typeface="Trebuchet MS"/>
                <a:sym typeface="Trebuchet MS"/>
              </a:rPr>
              <a:t>estándares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rendimiento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académico</a:t>
            </a:r>
            <a:r>
              <a:rPr lang="en-US" sz="2000" dirty="0">
                <a:latin typeface="Trebuchet MS"/>
                <a:ea typeface="Trebuchet MS"/>
                <a:cs typeface="Trebuchet MS"/>
                <a:sym typeface="Trebuchet MS"/>
              </a:rPr>
              <a:t> del </a:t>
            </a:r>
            <a:r>
              <a:rPr lang="en-US" sz="2000" dirty="0" err="1">
                <a:latin typeface="Trebuchet MS"/>
                <a:ea typeface="Trebuchet MS"/>
                <a:cs typeface="Trebuchet MS"/>
                <a:sym typeface="Trebuchet MS"/>
              </a:rPr>
              <a:t>estado</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Nuestras</a:t>
            </a:r>
            <a:r>
              <a:rPr lang="en-US" sz="2000" dirty="0">
                <a:latin typeface="Trebuchet MS"/>
                <a:ea typeface="Trebuchet MS"/>
                <a:cs typeface="Trebuchet MS"/>
                <a:sym typeface="Trebuchet MS"/>
              </a:rPr>
              <a:t> Metas </a:t>
            </a:r>
            <a:r>
              <a:rPr lang="en-US" sz="2000" dirty="0" err="1">
                <a:latin typeface="Trebuchet MS"/>
                <a:ea typeface="Trebuchet MS"/>
                <a:cs typeface="Trebuchet MS"/>
                <a:sym typeface="Trebuchet MS"/>
              </a:rPr>
              <a:t>Académicas</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1. Para </a:t>
            </a:r>
            <a:r>
              <a:rPr lang="en-US" sz="2000" dirty="0" err="1">
                <a:latin typeface="Trebuchet MS"/>
                <a:ea typeface="Trebuchet MS"/>
                <a:cs typeface="Trebuchet MS"/>
                <a:sym typeface="Trebuchet MS"/>
              </a:rPr>
              <a:t>aumentar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niveles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lectura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según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objetivos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individuales</a:t>
            </a:r>
            <a:r>
              <a:rPr lang="en-US" sz="2000" dirty="0">
                <a:latin typeface="Trebuchet MS"/>
                <a:ea typeface="Trebuchet MS"/>
                <a:cs typeface="Trebuchet MS"/>
                <a:sym typeface="Trebuchet MS"/>
              </a:rPr>
              <a:t> del IEP, </a:t>
            </a:r>
            <a:r>
              <a:rPr lang="en-US" sz="2000" dirty="0" err="1">
                <a:latin typeface="Trebuchet MS"/>
                <a:ea typeface="Trebuchet MS"/>
                <a:cs typeface="Trebuchet MS"/>
                <a:sym typeface="Trebuchet MS"/>
              </a:rPr>
              <a:t>nuestra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escuela</a:t>
            </a:r>
            <a:r>
              <a:rPr lang="en-US" sz="2000" dirty="0">
                <a:latin typeface="Trebuchet MS"/>
                <a:ea typeface="Trebuchet MS"/>
                <a:cs typeface="Trebuchet MS"/>
                <a:sym typeface="Trebuchet MS"/>
              </a:rPr>
              <a:t> se </a:t>
            </a:r>
            <a:r>
              <a:rPr lang="en-US" sz="2000" dirty="0" err="1">
                <a:latin typeface="Trebuchet MS"/>
                <a:ea typeface="Trebuchet MS"/>
                <a:cs typeface="Trebuchet MS"/>
                <a:sym typeface="Trebuchet MS"/>
              </a:rPr>
              <a:t>centrará</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desarrollar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vocabulario</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hacer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conexiones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texto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grados</a:t>
            </a:r>
            <a:r>
              <a:rPr lang="en-US" sz="2000" dirty="0">
                <a:latin typeface="Trebuchet MS"/>
                <a:ea typeface="Trebuchet MS"/>
                <a:cs typeface="Trebuchet MS"/>
                <a:sym typeface="Trebuchet MS"/>
              </a:rPr>
              <a:t> K-8 para </a:t>
            </a:r>
            <a:r>
              <a:rPr lang="en-US" sz="2000" dirty="0" err="1">
                <a:latin typeface="Trebuchet MS"/>
                <a:ea typeface="Trebuchet MS"/>
                <a:cs typeface="Trebuchet MS"/>
                <a:sym typeface="Trebuchet MS"/>
              </a:rPr>
              <a:t>mejorar</a:t>
            </a:r>
            <a:r>
              <a:rPr lang="en-US" sz="2000" dirty="0">
                <a:latin typeface="Trebuchet MS"/>
                <a:ea typeface="Trebuchet MS"/>
                <a:cs typeface="Trebuchet MS"/>
                <a:sym typeface="Trebuchet MS"/>
              </a:rPr>
              <a:t> al </a:t>
            </a:r>
            <a:r>
              <a:rPr lang="en-US" sz="2000" dirty="0" err="1">
                <a:latin typeface="Trebuchet MS"/>
                <a:ea typeface="Trebuchet MS"/>
                <a:cs typeface="Trebuchet MS"/>
                <a:sym typeface="Trebuchet MS"/>
              </a:rPr>
              <a:t>comprensión</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lectura</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Para </a:t>
            </a:r>
            <a:r>
              <a:rPr lang="en-US" sz="2000" dirty="0" err="1">
                <a:latin typeface="Trebuchet MS"/>
                <a:ea typeface="Trebuchet MS"/>
                <a:cs typeface="Trebuchet MS"/>
                <a:sym typeface="Trebuchet MS"/>
              </a:rPr>
              <a:t>aumentar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niveles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matemáticas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según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objetivos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individuales</a:t>
            </a:r>
            <a:r>
              <a:rPr lang="en-US" sz="2000" dirty="0">
                <a:latin typeface="Trebuchet MS"/>
                <a:ea typeface="Trebuchet MS"/>
                <a:cs typeface="Trebuchet MS"/>
                <a:sym typeface="Trebuchet MS"/>
              </a:rPr>
              <a:t> del IEP, </a:t>
            </a:r>
            <a:r>
              <a:rPr lang="en-US" sz="2000" dirty="0" err="1">
                <a:latin typeface="Trebuchet MS"/>
                <a:ea typeface="Trebuchet MS"/>
                <a:cs typeface="Trebuchet MS"/>
                <a:sym typeface="Trebuchet MS"/>
              </a:rPr>
              <a:t>nuestra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escuela</a:t>
            </a:r>
            <a:r>
              <a:rPr lang="en-US" sz="2000" dirty="0">
                <a:latin typeface="Trebuchet MS"/>
                <a:ea typeface="Trebuchet MS"/>
                <a:cs typeface="Trebuchet MS"/>
                <a:sym typeface="Trebuchet MS"/>
              </a:rPr>
              <a:t> se </a:t>
            </a:r>
            <a:r>
              <a:rPr lang="en-US" sz="2000" dirty="0" err="1">
                <a:latin typeface="Trebuchet MS"/>
                <a:ea typeface="Trebuchet MS"/>
                <a:cs typeface="Trebuchet MS"/>
                <a:sym typeface="Trebuchet MS"/>
              </a:rPr>
              <a:t>concentrará</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aumentar</a:t>
            </a:r>
            <a:r>
              <a:rPr lang="en-US" sz="2000" dirty="0">
                <a:latin typeface="Trebuchet MS"/>
                <a:ea typeface="Trebuchet MS"/>
                <a:cs typeface="Trebuchet MS"/>
                <a:sym typeface="Trebuchet MS"/>
              </a:rPr>
              <a:t> la </a:t>
            </a:r>
            <a:r>
              <a:rPr lang="en-US" sz="2000" dirty="0" err="1">
                <a:latin typeface="Trebuchet MS"/>
                <a:ea typeface="Trebuchet MS"/>
                <a:cs typeface="Trebuchet MS"/>
                <a:sym typeface="Trebuchet MS"/>
              </a:rPr>
              <a:t>fluidez</a:t>
            </a:r>
            <a:r>
              <a:rPr lang="en-US" sz="2000" dirty="0">
                <a:latin typeface="Trebuchet MS"/>
                <a:ea typeface="Trebuchet MS"/>
                <a:cs typeface="Trebuchet MS"/>
                <a:sym typeface="Trebuchet MS"/>
              </a:rPr>
              <a:t> con las </a:t>
            </a:r>
            <a:r>
              <a:rPr lang="en-US" sz="2000" dirty="0" err="1">
                <a:latin typeface="Trebuchet MS"/>
                <a:ea typeface="Trebuchet MS"/>
                <a:cs typeface="Trebuchet MS"/>
                <a:sym typeface="Trebuchet MS"/>
              </a:rPr>
              <a:t>operaciones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suma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resta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multiplicación</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división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grados</a:t>
            </a:r>
            <a:r>
              <a:rPr lang="en-US" sz="2000" dirty="0">
                <a:latin typeface="Trebuchet MS"/>
                <a:ea typeface="Trebuchet MS"/>
                <a:cs typeface="Trebuchet MS"/>
                <a:sym typeface="Trebuchet MS"/>
              </a:rPr>
              <a:t> K-8.</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Como </a:t>
            </a:r>
            <a:r>
              <a:rPr lang="en-US" sz="2000" dirty="0" err="1">
                <a:latin typeface="Trebuchet MS"/>
                <a:ea typeface="Trebuchet MS"/>
                <a:cs typeface="Trebuchet MS"/>
                <a:sym typeface="Trebuchet MS"/>
              </a:rPr>
              <a:t>mandante</a:t>
            </a:r>
            <a:r>
              <a:rPr lang="en-US" sz="2000" dirty="0">
                <a:latin typeface="Trebuchet MS"/>
                <a:ea typeface="Trebuchet MS"/>
                <a:cs typeface="Trebuchet MS"/>
                <a:sym typeface="Trebuchet MS"/>
              </a:rPr>
              <a:t> me </a:t>
            </a:r>
            <a:r>
              <a:rPr lang="en-US" sz="2000" dirty="0" err="1">
                <a:latin typeface="Trebuchet MS"/>
                <a:ea typeface="Trebuchet MS"/>
                <a:cs typeface="Trebuchet MS"/>
                <a:sym typeface="Trebuchet MS"/>
              </a:rPr>
              <a:t>comprometo</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Proporcionar</a:t>
            </a:r>
            <a:r>
              <a:rPr lang="en-US" sz="2000" dirty="0">
                <a:latin typeface="Trebuchet MS"/>
                <a:ea typeface="Trebuchet MS"/>
                <a:cs typeface="Trebuchet MS"/>
                <a:sym typeface="Trebuchet MS"/>
              </a:rPr>
              <a:t> un </a:t>
            </a:r>
            <a:r>
              <a:rPr lang="en-US" sz="2000" dirty="0" err="1">
                <a:latin typeface="Trebuchet MS"/>
                <a:ea typeface="Trebuchet MS"/>
                <a:cs typeface="Trebuchet MS"/>
                <a:sym typeface="Trebuchet MS"/>
              </a:rPr>
              <a:t>clima</a:t>
            </a:r>
            <a:r>
              <a:rPr lang="en-US" sz="2000" dirty="0">
                <a:latin typeface="Trebuchet MS"/>
                <a:ea typeface="Trebuchet MS"/>
                <a:cs typeface="Trebuchet MS"/>
                <a:sym typeface="Trebuchet MS"/>
              </a:rPr>
              <a:t> escolar </a:t>
            </a:r>
            <a:r>
              <a:rPr lang="en-US" sz="2000" dirty="0" err="1">
                <a:latin typeface="Trebuchet MS"/>
                <a:ea typeface="Trebuchet MS"/>
                <a:cs typeface="Trebuchet MS"/>
                <a:sym typeface="Trebuchet MS"/>
              </a:rPr>
              <a:t>seguro</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ordenado</a:t>
            </a:r>
            <a:r>
              <a:rPr lang="en-US" sz="2000" dirty="0">
                <a:latin typeface="Trebuchet MS"/>
                <a:ea typeface="Trebuchet MS"/>
                <a:cs typeface="Trebuchet MS"/>
                <a:sym typeface="Trebuchet MS"/>
              </a:rPr>
              <a:t> que sea </a:t>
            </a:r>
            <a:r>
              <a:rPr lang="en-US" sz="2000" dirty="0" err="1">
                <a:latin typeface="Trebuchet MS"/>
                <a:ea typeface="Trebuchet MS"/>
                <a:cs typeface="Trebuchet MS"/>
                <a:sym typeface="Trebuchet MS"/>
              </a:rPr>
              <a:t>propicio</a:t>
            </a: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aprendizaje</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Proporcionar</a:t>
            </a:r>
            <a:r>
              <a:rPr lang="en-US" sz="2000" dirty="0">
                <a:latin typeface="Trebuchet MS"/>
                <a:ea typeface="Trebuchet MS"/>
                <a:cs typeface="Trebuchet MS"/>
                <a:sym typeface="Trebuchet MS"/>
              </a:rPr>
              <a:t> un plan de </a:t>
            </a:r>
            <a:r>
              <a:rPr lang="en-US" sz="2000" dirty="0" err="1">
                <a:latin typeface="Trebuchet MS"/>
                <a:ea typeface="Trebuchet MS"/>
                <a:cs typeface="Trebuchet MS"/>
                <a:sym typeface="Trebuchet MS"/>
              </a:rPr>
              <a:t>estudios</a:t>
            </a:r>
            <a:r>
              <a:rPr lang="en-US" sz="2000" dirty="0">
                <a:latin typeface="Trebuchet MS"/>
                <a:ea typeface="Trebuchet MS"/>
                <a:cs typeface="Trebuchet MS"/>
                <a:sym typeface="Trebuchet MS"/>
              </a:rPr>
              <a:t> e </a:t>
            </a:r>
            <a:r>
              <a:rPr lang="en-US" sz="2000" dirty="0" err="1">
                <a:latin typeface="Trebuchet MS"/>
                <a:ea typeface="Trebuchet MS"/>
                <a:cs typeface="Trebuchet MS"/>
                <a:sym typeface="Trebuchet MS"/>
              </a:rPr>
              <a:t>instrucción</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alta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calidad</a:t>
            </a:r>
            <a:r>
              <a:rPr lang="en-US" sz="2000" dirty="0">
                <a:latin typeface="Trebuchet MS"/>
                <a:ea typeface="Trebuchet MS"/>
                <a:cs typeface="Trebuchet MS"/>
                <a:sym typeface="Trebuchet MS"/>
              </a:rPr>
              <a:t> que </a:t>
            </a:r>
            <a:r>
              <a:rPr lang="en-US" sz="2000" dirty="0" err="1">
                <a:latin typeface="Trebuchet MS"/>
                <a:ea typeface="Trebuchet MS"/>
                <a:cs typeface="Trebuchet MS"/>
                <a:sym typeface="Trebuchet MS"/>
              </a:rPr>
              <a:t>permita</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estudiantes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alcanzar</a:t>
            </a:r>
            <a:r>
              <a:rPr lang="en-US" sz="2000" dirty="0">
                <a:latin typeface="Trebuchet MS"/>
                <a:ea typeface="Trebuchet MS"/>
                <a:cs typeface="Trebuchet MS"/>
                <a:sym typeface="Trebuchet MS"/>
              </a:rPr>
              <a:t> altos </a:t>
            </a:r>
            <a:r>
              <a:rPr lang="en-US" sz="2000" dirty="0" err="1">
                <a:latin typeface="Trebuchet MS"/>
                <a:ea typeface="Trebuchet MS"/>
                <a:cs typeface="Trebuchet MS"/>
                <a:sym typeface="Trebuchet MS"/>
              </a:rPr>
              <a:t>estándares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Contratar</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maestros y al personal </a:t>
            </a:r>
            <a:r>
              <a:rPr lang="en-US" sz="2000" dirty="0" err="1">
                <a:latin typeface="Trebuchet MS"/>
                <a:ea typeface="Trebuchet MS"/>
                <a:cs typeface="Trebuchet MS"/>
                <a:sym typeface="Trebuchet MS"/>
              </a:rPr>
              <a:t>más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capacitados</a:t>
            </a: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garantizar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éxito</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Fomentar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desarrollo</a:t>
            </a:r>
            <a:r>
              <a:rPr lang="en-US" sz="2000" dirty="0">
                <a:latin typeface="Trebuchet MS"/>
                <a:ea typeface="Trebuchet MS"/>
                <a:cs typeface="Trebuchet MS"/>
                <a:sym typeface="Trebuchet MS"/>
              </a:rPr>
              <a:t> del personal </a:t>
            </a:r>
            <a:r>
              <a:rPr lang="en-US" sz="2000" dirty="0" err="1">
                <a:latin typeface="Trebuchet MS"/>
                <a:ea typeface="Trebuchet MS"/>
                <a:cs typeface="Trebuchet MS"/>
                <a:sym typeface="Trebuchet MS"/>
              </a:rPr>
              <a:t>yestrategias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basadas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investigaciones</a:t>
            </a: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apoyar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Plan de </a:t>
            </a:r>
            <a:r>
              <a:rPr lang="en-US" sz="2000" dirty="0" err="1">
                <a:latin typeface="Trebuchet MS"/>
                <a:ea typeface="Trebuchet MS"/>
                <a:cs typeface="Trebuchet MS"/>
                <a:sym typeface="Trebuchet MS"/>
              </a:rPr>
              <a:t>Mejoramiento</a:t>
            </a:r>
            <a:endParaRPr lang="en-US" sz="2000" dirty="0">
              <a:latin typeface="Trebuchet MS"/>
              <a:ea typeface="Trebuchet MS"/>
              <a:cs typeface="Trebuchet MS"/>
              <a:sym typeface="Trebuchet MS"/>
            </a:endParaRP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Escolar.</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Respetar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yvalorar</a:t>
            </a:r>
            <a:r>
              <a:rPr lang="en-US" sz="2000" dirty="0">
                <a:latin typeface="Trebuchet MS"/>
                <a:ea typeface="Trebuchet MS"/>
                <a:cs typeface="Trebuchet MS"/>
                <a:sym typeface="Trebuchet MS"/>
              </a:rPr>
              <a:t> al </a:t>
            </a:r>
            <a:r>
              <a:rPr lang="en-US" sz="2000" dirty="0" err="1">
                <a:latin typeface="Trebuchet MS"/>
                <a:ea typeface="Trebuchet MS"/>
                <a:cs typeface="Trebuchet MS"/>
                <a:sym typeface="Trebuchet MS"/>
              </a:rPr>
              <a:t>amplia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variedad</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diferencias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culturales</a:t>
            </a:r>
            <a:r>
              <a:rPr lang="en-US" sz="2000" dirty="0">
                <a:latin typeface="Trebuchet MS"/>
                <a:ea typeface="Trebuchet MS"/>
                <a:cs typeface="Trebuchet MS"/>
                <a:sym typeface="Trebuchet MS"/>
              </a:rPr>
              <a:t> de las </a:t>
            </a:r>
            <a:r>
              <a:rPr lang="en-US" sz="2000" dirty="0" err="1">
                <a:latin typeface="Trebuchet MS"/>
                <a:ea typeface="Trebuchet MS"/>
                <a:cs typeface="Trebuchet MS"/>
                <a:sym typeface="Trebuchet MS"/>
              </a:rPr>
              <a:t>familias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estudiantes</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Cemuntatsedemanerat</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ecavayfrecuenteconlosestudiantesysustamitascontespecoal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progresindi</a:t>
            </a:r>
            <a:r>
              <a:rPr lang="en-US" sz="2000" dirty="0">
                <a:latin typeface="Trebuchet MS"/>
                <a:ea typeface="Trebuchet MS"/>
                <a:cs typeface="Trebuchet MS"/>
                <a:sym typeface="Trebuchet MS"/>
              </a:rPr>
              <a:t> dual de1o </a:t>
            </a:r>
            <a:r>
              <a:rPr lang="en-US" sz="2000" dirty="0" err="1">
                <a:latin typeface="Trebuchet MS"/>
                <a:ea typeface="Trebuchet MS"/>
                <a:cs typeface="Trebuchet MS"/>
                <a:sym typeface="Trebuchet MS"/>
              </a:rPr>
              <a:t>estudiantes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así</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como</a:t>
            </a:r>
            <a:r>
              <a:rPr lang="en-US" sz="2000" dirty="0">
                <a:latin typeface="Trebuchet MS"/>
                <a:ea typeface="Trebuchet MS"/>
                <a:cs typeface="Trebuchet MS"/>
                <a:sym typeface="Trebuchet MS"/>
              </a:rPr>
              <a:t> las </a:t>
            </a:r>
            <a:r>
              <a:rPr lang="en-US" sz="2000" dirty="0" err="1">
                <a:latin typeface="Trebuchet MS"/>
                <a:ea typeface="Trebuchet MS"/>
                <a:cs typeface="Trebuchet MS"/>
                <a:sym typeface="Trebuchet MS"/>
              </a:rPr>
              <a:t>oportunidades</a:t>
            </a:r>
            <a:r>
              <a:rPr lang="en-US" sz="2000" dirty="0">
                <a:latin typeface="Trebuchet MS"/>
                <a:ea typeface="Trebuchet MS"/>
                <a:cs typeface="Trebuchet MS"/>
                <a:sym typeface="Trebuchet MS"/>
              </a:rPr>
              <a:t> para ser </a:t>
            </a:r>
            <a:r>
              <a:rPr lang="en-US" sz="2000" dirty="0" err="1">
                <a:latin typeface="Trebuchet MS"/>
                <a:ea typeface="Trebuchet MS"/>
                <a:cs typeface="Trebuchet MS"/>
                <a:sym typeface="Trebuchet MS"/>
              </a:rPr>
              <a:t>socios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significativos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aprendizaje</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Proporcionar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información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oportuna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yadecuada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sobre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actividades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reuniones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yoportunidades</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Como </a:t>
            </a:r>
            <a:r>
              <a:rPr lang="en-US" sz="2000" dirty="0" err="1">
                <a:latin typeface="Trebuchet MS"/>
                <a:ea typeface="Trebuchet MS"/>
                <a:cs typeface="Trebuchet MS"/>
                <a:sym typeface="Trebuchet MS"/>
              </a:rPr>
              <a:t>docente</a:t>
            </a:r>
            <a:r>
              <a:rPr lang="en-US" sz="2000" dirty="0">
                <a:latin typeface="Trebuchet MS"/>
                <a:ea typeface="Trebuchet MS"/>
                <a:cs typeface="Trebuchet MS"/>
                <a:sym typeface="Trebuchet MS"/>
              </a:rPr>
              <a:t> me </a:t>
            </a:r>
            <a:r>
              <a:rPr lang="en-US" sz="2000" dirty="0" err="1">
                <a:latin typeface="Trebuchet MS"/>
                <a:ea typeface="Trebuchet MS"/>
                <a:cs typeface="Trebuchet MS"/>
                <a:sym typeface="Trebuchet MS"/>
              </a:rPr>
              <a:t>comprometo</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Crear</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mantener</a:t>
            </a:r>
            <a:r>
              <a:rPr lang="en-US" sz="2000" dirty="0">
                <a:latin typeface="Trebuchet MS"/>
                <a:ea typeface="Trebuchet MS"/>
                <a:cs typeface="Trebuchet MS"/>
                <a:sym typeface="Trebuchet MS"/>
              </a:rPr>
              <a:t> un </a:t>
            </a:r>
            <a:r>
              <a:rPr lang="en-US" sz="2000" dirty="0" err="1">
                <a:latin typeface="Trebuchet MS"/>
                <a:ea typeface="Trebuchet MS"/>
                <a:cs typeface="Trebuchet MS"/>
                <a:sym typeface="Trebuchet MS"/>
              </a:rPr>
              <a:t>ambiente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académico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seguro</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afectuoso</a:t>
            </a:r>
            <a:r>
              <a:rPr lang="en-US" sz="2000" dirty="0">
                <a:latin typeface="Trebuchet MS"/>
                <a:ea typeface="Trebuchet MS"/>
                <a:cs typeface="Trebuchet MS"/>
                <a:sym typeface="Trebuchet MS"/>
              </a:rPr>
              <a:t> que sea </a:t>
            </a:r>
            <a:r>
              <a:rPr lang="en-US" sz="2000" dirty="0" err="1">
                <a:latin typeface="Trebuchet MS"/>
                <a:ea typeface="Trebuchet MS"/>
                <a:cs typeface="Trebuchet MS"/>
                <a:sym typeface="Trebuchet MS"/>
              </a:rPr>
              <a:t>propicio</a:t>
            </a: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aprendizaje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Ayudar</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cada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niño</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alcanzar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su</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potencial</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Ser </a:t>
            </a:r>
            <a:r>
              <a:rPr lang="en-US" sz="2000" dirty="0" err="1">
                <a:latin typeface="Trebuchet MS"/>
                <a:ea typeface="Trebuchet MS"/>
                <a:cs typeface="Trebuchet MS"/>
                <a:sym typeface="Trebuchet MS"/>
              </a:rPr>
              <a:t>justo</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coherente</a:t>
            </a:r>
            <a:r>
              <a:rPr lang="en-US" sz="2000" dirty="0">
                <a:latin typeface="Trebuchet MS"/>
                <a:ea typeface="Trebuchet MS"/>
                <a:cs typeface="Trebuchet MS"/>
                <a:sym typeface="Trebuchet MS"/>
              </a:rPr>
              <a:t> con </a:t>
            </a:r>
            <a:r>
              <a:rPr lang="en-US" sz="2000" dirty="0" err="1">
                <a:latin typeface="Trebuchet MS"/>
                <a:ea typeface="Trebuchet MS"/>
                <a:cs typeface="Trebuchet MS"/>
                <a:sym typeface="Trebuchet MS"/>
              </a:rPr>
              <a:t>todos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niños</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apoyar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aprendizaje</a:t>
            </a:r>
            <a:r>
              <a:rPr lang="en-US" sz="2000" dirty="0">
                <a:latin typeface="Trebuchet MS"/>
                <a:ea typeface="Trebuchet MS"/>
                <a:cs typeface="Trebuchet MS"/>
                <a:sym typeface="Trebuchet MS"/>
              </a:rPr>
              <a:t> de mi </a:t>
            </a:r>
            <a:r>
              <a:rPr lang="en-US" sz="2000" dirty="0" err="1">
                <a:latin typeface="Trebuchet MS"/>
                <a:ea typeface="Trebuchet MS"/>
                <a:cs typeface="Trebuchet MS"/>
                <a:sym typeface="Trebuchet MS"/>
              </a:rPr>
              <a:t>hijo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casa </a:t>
            </a:r>
            <a:r>
              <a:rPr lang="en-US" sz="2000" dirty="0" err="1">
                <a:latin typeface="Trebuchet MS"/>
                <a:ea typeface="Trebuchet MS"/>
                <a:cs typeface="Trebuchet MS"/>
                <a:sym typeface="Trebuchet MS"/>
              </a:rPr>
              <a:t>participando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la </a:t>
            </a:r>
            <a:r>
              <a:rPr lang="en-US" sz="2000" dirty="0" err="1">
                <a:latin typeface="Trebuchet MS"/>
                <a:ea typeface="Trebuchet MS"/>
                <a:cs typeface="Trebuchet MS"/>
                <a:sym typeface="Trebuchet MS"/>
              </a:rPr>
              <a:t>plataforma</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aprendizaje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línea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si</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corresponde</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Proporcionar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cuando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corresponda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actividades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tarea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significativas</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apropiadas</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Establecer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monitorear</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hacer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cumplir</a:t>
            </a:r>
            <a:r>
              <a:rPr lang="en-US" sz="2000" dirty="0">
                <a:latin typeface="Trebuchet MS"/>
                <a:ea typeface="Trebuchet MS"/>
                <a:cs typeface="Trebuchet MS"/>
                <a:sym typeface="Trebuchet MS"/>
              </a:rPr>
              <a:t> un </a:t>
            </a:r>
            <a:r>
              <a:rPr lang="en-US" sz="2000" dirty="0" err="1">
                <a:latin typeface="Trebuchet MS"/>
                <a:ea typeface="Trebuchet MS"/>
                <a:cs typeface="Trebuchet MS"/>
                <a:sym typeface="Trebuchet MS"/>
              </a:rPr>
              <a:t>nivel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consistente</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gestión</a:t>
            </a:r>
            <a:r>
              <a:rPr lang="en-US" sz="2000" dirty="0">
                <a:latin typeface="Trebuchet MS"/>
                <a:ea typeface="Trebuchet MS"/>
                <a:cs typeface="Trebuchet MS"/>
                <a:sym typeface="Trebuchet MS"/>
              </a:rPr>
              <a:t> del aula.</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Mantener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líneas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abiertas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comunicación</a:t>
            </a:r>
            <a:r>
              <a:rPr lang="en-US" sz="2000" dirty="0">
                <a:latin typeface="Trebuchet MS"/>
                <a:ea typeface="Trebuchet MS"/>
                <a:cs typeface="Trebuchet MS"/>
                <a:sym typeface="Trebuchet MS"/>
              </a:rPr>
              <a:t> con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estudiante</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padre/tutor.</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Utilizar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una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variedad</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estrategias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docentes</a:t>
            </a: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satisfacer</a:t>
            </a:r>
            <a:r>
              <a:rPr lang="en-US" sz="2000" dirty="0">
                <a:latin typeface="Trebuchet MS"/>
                <a:ea typeface="Trebuchet MS"/>
                <a:cs typeface="Trebuchet MS"/>
                <a:sym typeface="Trebuchet MS"/>
              </a:rPr>
              <a:t> las </a:t>
            </a:r>
            <a:r>
              <a:rPr lang="en-US" sz="2000" dirty="0" err="1">
                <a:latin typeface="Trebuchet MS"/>
                <a:ea typeface="Trebuchet MS"/>
                <a:cs typeface="Trebuchet MS"/>
                <a:sym typeface="Trebuchet MS"/>
              </a:rPr>
              <a:t>necesidades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todos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estudiantes</a:t>
            </a:r>
            <a:endParaRPr lang="en-US" sz="2000" dirty="0">
              <a:latin typeface="Trebuchet MS"/>
              <a:ea typeface="Trebuchet MS"/>
              <a:cs typeface="Trebuchet MS"/>
              <a:sym typeface="Trebuchet MS"/>
            </a:endParaRP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Notificar</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padres/</a:t>
            </a:r>
            <a:r>
              <a:rPr lang="en-US" sz="2000" dirty="0" err="1">
                <a:latin typeface="Trebuchet MS"/>
                <a:ea typeface="Trebuchet MS"/>
                <a:cs typeface="Trebuchet MS"/>
                <a:sym typeface="Trebuchet MS"/>
              </a:rPr>
              <a:t>tutores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si</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surgen</a:t>
            </a:r>
            <a:r>
              <a:rPr lang="en-US" sz="2000" dirty="0">
                <a:latin typeface="Trebuchet MS"/>
                <a:ea typeface="Trebuchet MS"/>
                <a:cs typeface="Trebuchet MS"/>
                <a:sym typeface="Trebuchet MS"/>
              </a:rPr>
              <a:t> inquietudes </a:t>
            </a:r>
            <a:r>
              <a:rPr lang="en-US" sz="2000" dirty="0" err="1">
                <a:latin typeface="Trebuchet MS"/>
                <a:ea typeface="Trebuchet MS"/>
                <a:cs typeface="Trebuchet MS"/>
                <a:sym typeface="Trebuchet MS"/>
              </a:rPr>
              <a:t>académicas</a:t>
            </a:r>
            <a:r>
              <a:rPr lang="en-US" sz="2000" dirty="0">
                <a:latin typeface="Trebuchet MS"/>
                <a:ea typeface="Trebuchet MS"/>
                <a:cs typeface="Trebuchet MS"/>
                <a:sym typeface="Trebuchet MS"/>
              </a:rPr>
              <a:t> y/o </a:t>
            </a:r>
            <a:r>
              <a:rPr lang="en-US" sz="2000" dirty="0" err="1">
                <a:latin typeface="Trebuchet MS"/>
                <a:ea typeface="Trebuchet MS"/>
                <a:cs typeface="Trebuchet MS"/>
                <a:sym typeface="Trebuchet MS"/>
              </a:rPr>
              <a:t>sociales</a:t>
            </a:r>
            <a:r>
              <a:rPr lang="en-US" sz="2000" dirty="0">
                <a:latin typeface="Trebuchet MS"/>
                <a:ea typeface="Trebuchet MS"/>
                <a:cs typeface="Trebuchet MS"/>
                <a:sym typeface="Trebuchet MS"/>
              </a:rPr>
              <a:t> con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estudiantes</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Apoyar</a:t>
            </a:r>
            <a:r>
              <a:rPr lang="en-US" sz="2000" dirty="0">
                <a:latin typeface="Trebuchet MS"/>
                <a:ea typeface="Trebuchet MS"/>
                <a:cs typeface="Trebuchet MS"/>
                <a:sym typeface="Trebuchet MS"/>
              </a:rPr>
              <a:t> a la </a:t>
            </a:r>
            <a:r>
              <a:rPr lang="en-US" sz="2000" dirty="0" err="1">
                <a:latin typeface="Trebuchet MS"/>
                <a:ea typeface="Trebuchet MS"/>
                <a:cs typeface="Trebuchet MS"/>
                <a:sym typeface="Trebuchet MS"/>
              </a:rPr>
              <a:t>escuela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desarrollo</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comportamientos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positivos</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respeto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por</a:t>
            </a:r>
            <a:r>
              <a:rPr lang="en-US" sz="2000" dirty="0">
                <a:latin typeface="Trebuchet MS"/>
                <a:ea typeface="Trebuchet MS"/>
                <a:cs typeface="Trebuchet MS"/>
                <a:sym typeface="Trebuchet MS"/>
              </a:rPr>
              <a:t> la </a:t>
            </a:r>
            <a:r>
              <a:rPr lang="en-US" sz="2000" dirty="0" err="1">
                <a:latin typeface="Trebuchet MS"/>
                <a:ea typeface="Trebuchet MS"/>
                <a:cs typeface="Trebuchet MS"/>
                <a:sym typeface="Trebuchet MS"/>
              </a:rPr>
              <a:t>diversidad</a:t>
            </a:r>
            <a:r>
              <a:rPr lang="en-US" sz="2000" dirty="0">
                <a:latin typeface="Trebuchet MS"/>
                <a:ea typeface="Trebuchet MS"/>
                <a:cs typeface="Trebuchet MS"/>
                <a:sym typeface="Trebuchet MS"/>
              </a:rPr>
              <a:t> cultural.</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Proporcionar</a:t>
            </a:r>
            <a:r>
              <a:rPr lang="en-US" sz="2000" dirty="0">
                <a:latin typeface="Trebuchet MS"/>
                <a:ea typeface="Trebuchet MS"/>
                <a:cs typeface="Trebuchet MS"/>
                <a:sym typeface="Trebuchet MS"/>
              </a:rPr>
              <a:t> a las </a:t>
            </a:r>
            <a:r>
              <a:rPr lang="en-US" sz="2000" dirty="0" err="1">
                <a:latin typeface="Trebuchet MS"/>
                <a:ea typeface="Trebuchet MS"/>
                <a:cs typeface="Trebuchet MS"/>
                <a:sym typeface="Trebuchet MS"/>
              </a:rPr>
              <a:t>familias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estrategias</a:t>
            </a:r>
            <a:r>
              <a:rPr lang="en-US" sz="2000" dirty="0">
                <a:latin typeface="Trebuchet MS"/>
                <a:ea typeface="Trebuchet MS"/>
                <a:cs typeface="Trebuchet MS"/>
                <a:sym typeface="Trebuchet MS"/>
              </a:rPr>
              <a:t>/</a:t>
            </a:r>
            <a:r>
              <a:rPr lang="en-US" sz="2000" dirty="0" err="1">
                <a:latin typeface="Trebuchet MS"/>
                <a:ea typeface="Trebuchet MS"/>
                <a:cs typeface="Trebuchet MS"/>
                <a:sym typeface="Trebuchet MS"/>
              </a:rPr>
              <a:t>recursos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específicos</a:t>
            </a: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apoyar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aprendizaje</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comportamiento</a:t>
            </a:r>
            <a:r>
              <a:rPr lang="en-US" sz="2000" dirty="0">
                <a:latin typeface="Trebuchet MS"/>
                <a:ea typeface="Trebuchet MS"/>
                <a:cs typeface="Trebuchet MS"/>
                <a:sym typeface="Trebuchet MS"/>
              </a:rPr>
              <a:t> de sus </a:t>
            </a:r>
            <a:r>
              <a:rPr lang="en-US" sz="2000" dirty="0" err="1">
                <a:latin typeface="Trebuchet MS"/>
                <a:ea typeface="Trebuchet MS"/>
                <a:cs typeface="Trebuchet MS"/>
                <a:sym typeface="Trebuchet MS"/>
              </a:rPr>
              <a:t>hijos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casa.</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Como padre/tutor, me </a:t>
            </a:r>
            <a:r>
              <a:rPr lang="en-US" sz="2000" dirty="0" err="1">
                <a:latin typeface="Trebuchet MS"/>
                <a:ea typeface="Trebuchet MS"/>
                <a:cs typeface="Trebuchet MS"/>
                <a:sym typeface="Trebuchet MS"/>
              </a:rPr>
              <a:t>comprometo</a:t>
            </a:r>
            <a:r>
              <a:rPr lang="en-US" sz="2000" dirty="0">
                <a:latin typeface="Trebuchet MS"/>
                <a:ea typeface="Trebuchet MS"/>
                <a:cs typeface="Trebuchet MS"/>
                <a:sym typeface="Trebuchet MS"/>
              </a:rPr>
              <a:t> a:</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Para </a:t>
            </a:r>
            <a:r>
              <a:rPr lang="en-US" sz="2000" dirty="0" err="1">
                <a:latin typeface="Trebuchet MS"/>
                <a:ea typeface="Trebuchet MS"/>
                <a:cs typeface="Trebuchet MS"/>
                <a:sym typeface="Trebuchet MS"/>
              </a:rPr>
              <a:t>garantizar</a:t>
            </a:r>
            <a:r>
              <a:rPr lang="en-US" sz="2000" dirty="0">
                <a:latin typeface="Trebuchet MS"/>
                <a:ea typeface="Trebuchet MS"/>
                <a:cs typeface="Trebuchet MS"/>
                <a:sym typeface="Trebuchet MS"/>
              </a:rPr>
              <a:t> que mi </a:t>
            </a:r>
            <a:r>
              <a:rPr lang="en-US" sz="2000" dirty="0" err="1">
                <a:latin typeface="Trebuchet MS"/>
                <a:ea typeface="Trebuchet MS"/>
                <a:cs typeface="Trebuchet MS"/>
                <a:sym typeface="Trebuchet MS"/>
              </a:rPr>
              <a:t>hijo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asista</a:t>
            </a:r>
            <a:r>
              <a:rPr lang="en-US" sz="2000" dirty="0">
                <a:latin typeface="Trebuchet MS"/>
                <a:ea typeface="Trebuchet MS"/>
                <a:cs typeface="Trebuchet MS"/>
                <a:sym typeface="Trebuchet MS"/>
              </a:rPr>
              <a:t> aal </a:t>
            </a:r>
            <a:r>
              <a:rPr lang="en-US" sz="2000" dirty="0" err="1">
                <a:latin typeface="Trebuchet MS"/>
                <a:ea typeface="Trebuchet MS"/>
                <a:cs typeface="Trebuchet MS"/>
                <a:sym typeface="Trebuchet MS"/>
              </a:rPr>
              <a:t>escuela</a:t>
            </a:r>
            <a:r>
              <a:rPr lang="en-US" sz="2000" dirty="0">
                <a:latin typeface="Trebuchet MS"/>
                <a:ea typeface="Trebuchet MS"/>
                <a:cs typeface="Trebuchet MS"/>
                <a:sym typeface="Trebuchet MS"/>
              </a:rPr>
              <a:t> con </a:t>
            </a:r>
            <a:r>
              <a:rPr lang="en-US" sz="2000" dirty="0" err="1">
                <a:latin typeface="Trebuchet MS"/>
                <a:ea typeface="Trebuchet MS"/>
                <a:cs typeface="Trebuchet MS"/>
                <a:sym typeface="Trebuchet MS"/>
              </a:rPr>
              <a:t>regularidad</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legue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atiempo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todos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días, </a:t>
            </a:r>
            <a:r>
              <a:rPr lang="en-US" sz="2000" dirty="0" err="1">
                <a:latin typeface="Trebuchet MS"/>
                <a:ea typeface="Trebuchet MS"/>
                <a:cs typeface="Trebuchet MS"/>
                <a:sym typeface="Trebuchet MS"/>
              </a:rPr>
              <a:t>esté</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preparado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yvestido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apropiadamente</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Monitorear</a:t>
            </a:r>
            <a:r>
              <a:rPr lang="en-US" sz="2000" dirty="0">
                <a:latin typeface="Trebuchet MS"/>
                <a:ea typeface="Trebuchet MS"/>
                <a:cs typeface="Trebuchet MS"/>
                <a:sym typeface="Trebuchet MS"/>
              </a:rPr>
              <a:t> al </a:t>
            </a:r>
            <a:r>
              <a:rPr lang="en-US" sz="2000" dirty="0" err="1">
                <a:latin typeface="Trebuchet MS"/>
                <a:ea typeface="Trebuchet MS"/>
                <a:cs typeface="Trebuchet MS"/>
                <a:sym typeface="Trebuchet MS"/>
              </a:rPr>
              <a:t>tarea</a:t>
            </a:r>
            <a:r>
              <a:rPr lang="en-US" sz="2000" dirty="0">
                <a:latin typeface="Trebuchet MS"/>
                <a:ea typeface="Trebuchet MS"/>
                <a:cs typeface="Trebuchet MS"/>
                <a:sym typeface="Trebuchet MS"/>
              </a:rPr>
              <a:t>/</a:t>
            </a:r>
            <a:r>
              <a:rPr lang="en-US" sz="2000" dirty="0" err="1">
                <a:latin typeface="Trebuchet MS"/>
                <a:ea typeface="Trebuchet MS"/>
                <a:cs typeface="Trebuchet MS"/>
                <a:sym typeface="Trebuchet MS"/>
              </a:rPr>
              <a:t>asignación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casa </a:t>
            </a:r>
            <a:r>
              <a:rPr lang="en-US" sz="2000" dirty="0" err="1">
                <a:latin typeface="Trebuchet MS"/>
                <a:ea typeface="Trebuchet MS"/>
                <a:cs typeface="Trebuchet MS"/>
                <a:sym typeface="Trebuchet MS"/>
              </a:rPr>
              <a:t>ynotificar</a:t>
            </a:r>
            <a:r>
              <a:rPr lang="en-US" sz="2000" dirty="0">
                <a:latin typeface="Trebuchet MS"/>
                <a:ea typeface="Trebuchet MS"/>
                <a:cs typeface="Trebuchet MS"/>
                <a:sym typeface="Trebuchet MS"/>
              </a:rPr>
              <a:t> al maestro </a:t>
            </a:r>
            <a:r>
              <a:rPr lang="en-US" sz="2000" dirty="0" err="1">
                <a:latin typeface="Trebuchet MS"/>
                <a:ea typeface="Trebuchet MS"/>
                <a:cs typeface="Trebuchet MS"/>
                <a:sym typeface="Trebuchet MS"/>
              </a:rPr>
              <a:t>si</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surgen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problemas</a:t>
            </a: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completarla</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Proporcionar</a:t>
            </a:r>
            <a:r>
              <a:rPr lang="en-US" sz="2000" dirty="0">
                <a:latin typeface="Trebuchet MS"/>
                <a:ea typeface="Trebuchet MS"/>
                <a:cs typeface="Trebuchet MS"/>
                <a:sym typeface="Trebuchet MS"/>
              </a:rPr>
              <a:t> un </a:t>
            </a:r>
            <a:r>
              <a:rPr lang="en-US" sz="2000" dirty="0" err="1">
                <a:latin typeface="Trebuchet MS"/>
                <a:ea typeface="Trebuchet MS"/>
                <a:cs typeface="Trebuchet MS"/>
                <a:sym typeface="Trebuchet MS"/>
              </a:rPr>
              <a:t>ambiente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hogareño</a:t>
            </a:r>
            <a:r>
              <a:rPr lang="en-US" sz="2000" dirty="0">
                <a:latin typeface="Trebuchet MS"/>
                <a:ea typeface="Trebuchet MS"/>
                <a:cs typeface="Trebuchet MS"/>
                <a:sym typeface="Trebuchet MS"/>
              </a:rPr>
              <a:t> que anime a mi </a:t>
            </a:r>
            <a:r>
              <a:rPr lang="en-US" sz="2000" dirty="0" err="1">
                <a:latin typeface="Trebuchet MS"/>
                <a:ea typeface="Trebuchet MS"/>
                <a:cs typeface="Trebuchet MS"/>
                <a:sym typeface="Trebuchet MS"/>
              </a:rPr>
              <a:t>hijo</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aprender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estudiar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yleer</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Monitorear</a:t>
            </a:r>
            <a:r>
              <a:rPr lang="en-US" sz="2000" dirty="0">
                <a:latin typeface="Trebuchet MS"/>
                <a:ea typeface="Trebuchet MS"/>
                <a:cs typeface="Trebuchet MS"/>
                <a:sym typeface="Trebuchet MS"/>
              </a:rPr>
              <a:t> al </a:t>
            </a:r>
            <a:r>
              <a:rPr lang="en-US" sz="2000" dirty="0" err="1">
                <a:latin typeface="Trebuchet MS"/>
                <a:ea typeface="Trebuchet MS"/>
                <a:cs typeface="Trebuchet MS"/>
                <a:sym typeface="Trebuchet MS"/>
              </a:rPr>
              <a:t>televisión</a:t>
            </a:r>
            <a:r>
              <a:rPr lang="en-US" sz="2000" dirty="0">
                <a:latin typeface="Trebuchet MS"/>
                <a:ea typeface="Trebuchet MS"/>
                <a:cs typeface="Trebuchet MS"/>
                <a:sym typeface="Trebuchet MS"/>
              </a:rPr>
              <a:t> de mi </a:t>
            </a:r>
            <a:r>
              <a:rPr lang="en-US" sz="2000" dirty="0" err="1">
                <a:latin typeface="Trebuchet MS"/>
                <a:ea typeface="Trebuchet MS"/>
                <a:cs typeface="Trebuchet MS"/>
                <a:sym typeface="Trebuchet MS"/>
              </a:rPr>
              <a:t>hijo</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garantizar</a:t>
            </a:r>
            <a:r>
              <a:rPr lang="en-US" sz="2000" dirty="0">
                <a:latin typeface="Trebuchet MS"/>
                <a:ea typeface="Trebuchet MS"/>
                <a:cs typeface="Trebuchet MS"/>
                <a:sym typeface="Trebuchet MS"/>
              </a:rPr>
              <a:t> que </a:t>
            </a:r>
            <a:r>
              <a:rPr lang="en-US" sz="2000" dirty="0" err="1">
                <a:latin typeface="Trebuchet MS"/>
                <a:ea typeface="Trebuchet MS"/>
                <a:cs typeface="Trebuchet MS"/>
                <a:sym typeface="Trebuchet MS"/>
              </a:rPr>
              <a:t>duerma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ol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suficiente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cada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noche</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Comunicarme</a:t>
            </a:r>
            <a:r>
              <a:rPr lang="en-US" sz="2000" dirty="0">
                <a:latin typeface="Trebuchet MS"/>
                <a:ea typeface="Trebuchet MS"/>
                <a:cs typeface="Trebuchet MS"/>
                <a:sym typeface="Trebuchet MS"/>
              </a:rPr>
              <a:t> con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maestro </a:t>
            </a:r>
            <a:r>
              <a:rPr lang="en-US" sz="2000" dirty="0" err="1">
                <a:latin typeface="Trebuchet MS"/>
                <a:ea typeface="Trebuchet MS"/>
                <a:cs typeface="Trebuchet MS"/>
                <a:sym typeface="Trebuchet MS"/>
              </a:rPr>
              <a:t>ylos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terapeutas</a:t>
            </a:r>
            <a:r>
              <a:rPr lang="en-US" sz="2000" dirty="0">
                <a:latin typeface="Trebuchet MS"/>
                <a:ea typeface="Trebuchet MS"/>
                <a:cs typeface="Trebuchet MS"/>
                <a:sym typeface="Trebuchet MS"/>
              </a:rPr>
              <a:t> de mi </a:t>
            </a:r>
            <a:r>
              <a:rPr lang="en-US" sz="2000" dirty="0" err="1">
                <a:latin typeface="Trebuchet MS"/>
                <a:ea typeface="Trebuchet MS"/>
                <a:cs typeface="Trebuchet MS"/>
                <a:sym typeface="Trebuchet MS"/>
              </a:rPr>
              <a:t>hijo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si</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tengo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preguntas</a:t>
            </a:r>
            <a:r>
              <a:rPr lang="en-US" sz="2000" dirty="0">
                <a:latin typeface="Trebuchet MS"/>
                <a:ea typeface="Trebuchet MS"/>
                <a:cs typeface="Trebuchet MS"/>
                <a:sym typeface="Trebuchet MS"/>
              </a:rPr>
              <a:t> e inquietudes </a:t>
            </a:r>
            <a:r>
              <a:rPr lang="en-US" sz="2000" dirty="0" err="1">
                <a:latin typeface="Trebuchet MS"/>
                <a:ea typeface="Trebuchet MS"/>
                <a:cs typeface="Trebuchet MS"/>
                <a:sym typeface="Trebuchet MS"/>
              </a:rPr>
              <a:t>ypedir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ayuda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cuando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surja</a:t>
            </a:r>
            <a:r>
              <a:rPr lang="en-US" sz="2000" dirty="0">
                <a:latin typeface="Trebuchet MS"/>
                <a:ea typeface="Trebuchet MS"/>
                <a:cs typeface="Trebuchet MS"/>
                <a:sym typeface="Trebuchet MS"/>
              </a:rPr>
              <a:t> al </a:t>
            </a:r>
            <a:r>
              <a:rPr lang="en-US" sz="2000" dirty="0" err="1">
                <a:latin typeface="Trebuchet MS"/>
                <a:ea typeface="Trebuchet MS"/>
                <a:cs typeface="Trebuchet MS"/>
                <a:sym typeface="Trebuchet MS"/>
              </a:rPr>
              <a:t>necesidad</a:t>
            </a:r>
            <a:endParaRPr lang="en-US" sz="2000" dirty="0">
              <a:latin typeface="Trebuchet MS"/>
              <a:ea typeface="Trebuchet MS"/>
              <a:cs typeface="Trebuchet MS"/>
              <a:sym typeface="Trebuchet MS"/>
            </a:endParaRP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Apoyar</a:t>
            </a:r>
            <a:r>
              <a:rPr lang="en-US" sz="2000" dirty="0">
                <a:latin typeface="Trebuchet MS"/>
                <a:ea typeface="Trebuchet MS"/>
                <a:cs typeface="Trebuchet MS"/>
                <a:sym typeface="Trebuchet MS"/>
              </a:rPr>
              <a:t> a mi </a:t>
            </a:r>
            <a:r>
              <a:rPr lang="en-US" sz="2000" dirty="0" err="1">
                <a:latin typeface="Trebuchet MS"/>
                <a:ea typeface="Trebuchet MS"/>
                <a:cs typeface="Trebuchet MS"/>
                <a:sym typeface="Trebuchet MS"/>
              </a:rPr>
              <a:t>hijo</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maestros y al CECPB </a:t>
            </a:r>
            <a:r>
              <a:rPr lang="en-US" sz="2000" dirty="0" err="1">
                <a:latin typeface="Trebuchet MS"/>
                <a:ea typeface="Trebuchet MS"/>
                <a:cs typeface="Trebuchet MS"/>
                <a:sym typeface="Trebuchet MS"/>
              </a:rPr>
              <a:t>siendo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voluntario</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ayudando</a:t>
            </a:r>
            <a:r>
              <a:rPr lang="en-US" sz="2000" dirty="0">
                <a:latin typeface="Trebuchet MS"/>
                <a:ea typeface="Trebuchet MS"/>
                <a:cs typeface="Trebuchet MS"/>
                <a:sym typeface="Trebuchet MS"/>
              </a:rPr>
              <a:t> con la mayor </a:t>
            </a:r>
            <a:r>
              <a:rPr lang="en-US" sz="2000" dirty="0" err="1">
                <a:latin typeface="Trebuchet MS"/>
                <a:ea typeface="Trebuchet MS"/>
                <a:cs typeface="Trebuchet MS"/>
                <a:sym typeface="Trebuchet MS"/>
              </a:rPr>
              <a:t>frecuencia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posible</a:t>
            </a:r>
            <a:r>
              <a:rPr lang="en-US" sz="2000" dirty="0">
                <a:latin typeface="Trebuchet MS"/>
                <a:ea typeface="Trebuchet MS"/>
                <a:cs typeface="Trebuchet MS"/>
                <a:sym typeface="Trebuchet MS"/>
              </a:rPr>
              <a:t>. : </a:t>
            </a:r>
            <a:r>
              <a:rPr lang="en-US" sz="2000" dirty="0" err="1">
                <a:latin typeface="Trebuchet MS"/>
                <a:ea typeface="Trebuchet MS"/>
                <a:cs typeface="Trebuchet MS"/>
                <a:sym typeface="Trebuchet MS"/>
              </a:rPr>
              <a:t>Asistir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acapacitaciones</a:t>
            </a:r>
            <a:r>
              <a:rPr lang="en-US" sz="2000" dirty="0">
                <a:latin typeface="Trebuchet MS"/>
                <a:ea typeface="Trebuchet MS"/>
                <a:cs typeface="Trebuchet MS"/>
                <a:sym typeface="Trebuchet MS"/>
              </a:rPr>
              <a:t> para padres </a:t>
            </a:r>
            <a:r>
              <a:rPr lang="en-US" sz="2000" dirty="0" err="1">
                <a:latin typeface="Trebuchet MS"/>
                <a:ea typeface="Trebuchet MS"/>
                <a:cs typeface="Trebuchet MS"/>
                <a:sym typeface="Trebuchet MS"/>
              </a:rPr>
              <a:t>preparadas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por</a:t>
            </a:r>
            <a:r>
              <a:rPr lang="en-US" sz="2000" dirty="0">
                <a:latin typeface="Trebuchet MS"/>
                <a:ea typeface="Trebuchet MS"/>
                <a:cs typeface="Trebuchet MS"/>
                <a:sym typeface="Trebuchet MS"/>
              </a:rPr>
              <a:t> al </a:t>
            </a:r>
            <a:r>
              <a:rPr lang="en-US" sz="2000" dirty="0" err="1">
                <a:latin typeface="Trebuchet MS"/>
                <a:ea typeface="Trebuchet MS"/>
                <a:cs typeface="Trebuchet MS"/>
                <a:sym typeface="Trebuchet MS"/>
              </a:rPr>
              <a:t>escuela</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ayudar</a:t>
            </a:r>
            <a:r>
              <a:rPr lang="en-US" sz="2000" dirty="0">
                <a:latin typeface="Trebuchet MS"/>
                <a:ea typeface="Trebuchet MS"/>
                <a:cs typeface="Trebuchet MS"/>
                <a:sym typeface="Trebuchet MS"/>
              </a:rPr>
              <a:t> a mi </a:t>
            </a:r>
            <a:r>
              <a:rPr lang="en-US" sz="2000" dirty="0" err="1">
                <a:latin typeface="Trebuchet MS"/>
                <a:ea typeface="Trebuchet MS"/>
                <a:cs typeface="Trebuchet MS"/>
                <a:sym typeface="Trebuchet MS"/>
              </a:rPr>
              <a:t>hijo</a:t>
            </a:r>
            <a:r>
              <a:rPr lang="en-US" sz="2000" dirty="0">
                <a:latin typeface="Trebuchet MS"/>
                <a:ea typeface="Trebuchet MS"/>
                <a:cs typeface="Trebuchet MS"/>
                <a:sym typeface="Trebuchet MS"/>
              </a:rPr>
              <a:t> con </a:t>
            </a:r>
            <a:r>
              <a:rPr lang="en-US" sz="2000" dirty="0" err="1">
                <a:latin typeface="Trebuchet MS"/>
                <a:ea typeface="Trebuchet MS"/>
                <a:cs typeface="Trebuchet MS"/>
                <a:sym typeface="Trebuchet MS"/>
              </a:rPr>
              <a:t>ol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académico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a:t>
            </a:r>
            <a:r>
              <a:rPr lang="en-US" sz="2000" dirty="0">
                <a:latin typeface="Trebuchet MS"/>
                <a:ea typeface="Trebuchet MS"/>
                <a:cs typeface="Trebuchet MS"/>
                <a:sym typeface="Trebuchet MS"/>
              </a:rPr>
              <a:t> casa.</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Como </a:t>
            </a:r>
            <a:r>
              <a:rPr lang="en-US" sz="2000" dirty="0" err="1">
                <a:latin typeface="Trebuchet MS"/>
                <a:ea typeface="Trebuchet MS"/>
                <a:cs typeface="Trebuchet MS"/>
                <a:sym typeface="Trebuchet MS"/>
              </a:rPr>
              <a:t>estudiante</a:t>
            </a:r>
            <a:r>
              <a:rPr lang="en-US" sz="2000" dirty="0">
                <a:latin typeface="Trebuchet MS"/>
                <a:ea typeface="Trebuchet MS"/>
                <a:cs typeface="Trebuchet MS"/>
                <a:sym typeface="Trebuchet MS"/>
              </a:rPr>
              <a:t> me </a:t>
            </a:r>
            <a:r>
              <a:rPr lang="en-US" sz="2000" dirty="0" err="1">
                <a:latin typeface="Trebuchet MS"/>
                <a:ea typeface="Trebuchet MS"/>
                <a:cs typeface="Trebuchet MS"/>
                <a:sym typeface="Trebuchet MS"/>
              </a:rPr>
              <a:t>comprometo</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 Para </a:t>
            </a:r>
            <a:r>
              <a:rPr lang="en-US" sz="2000" dirty="0" err="1">
                <a:latin typeface="Trebuchet MS"/>
                <a:ea typeface="Trebuchet MS"/>
                <a:cs typeface="Trebuchet MS"/>
                <a:sym typeface="Trebuchet MS"/>
              </a:rPr>
              <a:t>asistir</a:t>
            </a:r>
            <a:r>
              <a:rPr lang="en-US" sz="2000" dirty="0">
                <a:latin typeface="Trebuchet MS"/>
                <a:ea typeface="Trebuchet MS"/>
                <a:cs typeface="Trebuchet MS"/>
                <a:sym typeface="Trebuchet MS"/>
              </a:rPr>
              <a:t> a la </a:t>
            </a:r>
            <a:r>
              <a:rPr lang="en-US" sz="2000" dirty="0" err="1">
                <a:latin typeface="Trebuchet MS"/>
                <a:ea typeface="Trebuchet MS"/>
                <a:cs typeface="Trebuchet MS"/>
                <a:sym typeface="Trebuchet MS"/>
              </a:rPr>
              <a:t>escuela</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tiempo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todos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días, </a:t>
            </a:r>
            <a:r>
              <a:rPr lang="en-US" sz="2000" dirty="0" err="1">
                <a:latin typeface="Trebuchet MS"/>
                <a:ea typeface="Trebuchet MS"/>
                <a:cs typeface="Trebuchet MS"/>
                <a:sym typeface="Trebuchet MS"/>
              </a:rPr>
              <a:t>esté</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preparado</a:t>
            </a:r>
            <a:endParaRPr lang="en-US" sz="2000" dirty="0">
              <a:latin typeface="Trebuchet MS"/>
              <a:ea typeface="Trebuchet MS"/>
              <a:cs typeface="Trebuchet MS"/>
              <a:sym typeface="Trebuchet MS"/>
            </a:endParaRPr>
          </a:p>
          <a:p>
            <a:pPr marL="50800" lvl="0" algn="l" rtl="0">
              <a:lnSpc>
                <a:spcPct val="115000"/>
              </a:lnSpc>
              <a:spcBef>
                <a:spcPts val="0"/>
              </a:spcBef>
              <a:spcAft>
                <a:spcPts val="0"/>
              </a:spcAft>
              <a:buClr>
                <a:schemeClr val="dk1"/>
              </a:buClr>
              <a:buSzPts val="2000"/>
            </a:pPr>
            <a:r>
              <a:rPr lang="en-US" sz="2000" dirty="0">
                <a:latin typeface="Trebuchet MS"/>
                <a:ea typeface="Trebuchet MS"/>
                <a:cs typeface="Trebuchet MS"/>
                <a:sym typeface="Trebuchet MS"/>
              </a:rPr>
              <a:t>Para </a:t>
            </a:r>
            <a:r>
              <a:rPr lang="en-US" sz="2000" dirty="0" err="1">
                <a:latin typeface="Trebuchet MS"/>
                <a:ea typeface="Trebuchet MS"/>
                <a:cs typeface="Trebuchet MS"/>
                <a:sym typeface="Trebuchet MS"/>
              </a:rPr>
              <a:t>completar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cualquier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tarea</a:t>
            </a:r>
            <a:r>
              <a:rPr lang="en-US" sz="2000" dirty="0">
                <a:latin typeface="Trebuchet MS"/>
                <a:ea typeface="Trebuchet MS"/>
                <a:cs typeface="Trebuchet MS"/>
                <a:sym typeface="Trebuchet MS"/>
              </a:rPr>
              <a:t> digital </a:t>
            </a:r>
            <a:r>
              <a:rPr lang="en-US" sz="2000" dirty="0" err="1">
                <a:latin typeface="Trebuchet MS"/>
                <a:ea typeface="Trebuchet MS"/>
                <a:cs typeface="Trebuchet MS"/>
                <a:sym typeface="Trebuchet MS"/>
              </a:rPr>
              <a:t>asignada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cuando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corresponda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ytarea</a:t>
            </a:r>
            <a:endParaRPr lang="en-US" sz="2000" dirty="0">
              <a:latin typeface="Trebuchet MS"/>
              <a:ea typeface="Trebuchet MS"/>
              <a:cs typeface="Trebuchet MS"/>
              <a:sym typeface="Trebuchet MS"/>
            </a:endParaRP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Seguir</a:t>
            </a:r>
            <a:r>
              <a:rPr lang="en-US" sz="2000" dirty="0">
                <a:latin typeface="Trebuchet MS"/>
                <a:ea typeface="Trebuchet MS"/>
                <a:cs typeface="Trebuchet MS"/>
                <a:sym typeface="Trebuchet MS"/>
              </a:rPr>
              <a:t> las </a:t>
            </a:r>
            <a:r>
              <a:rPr lang="en-US" sz="2000" dirty="0" err="1">
                <a:latin typeface="Trebuchet MS"/>
                <a:ea typeface="Trebuchet MS"/>
                <a:cs typeface="Trebuchet MS"/>
                <a:sym typeface="Trebuchet MS"/>
              </a:rPr>
              <a:t>reglas</a:t>
            </a:r>
            <a:r>
              <a:rPr lang="en-US" sz="2000" dirty="0">
                <a:latin typeface="Trebuchet MS"/>
                <a:ea typeface="Trebuchet MS"/>
                <a:cs typeface="Trebuchet MS"/>
                <a:sym typeface="Trebuchet MS"/>
              </a:rPr>
              <a:t> de al </a:t>
            </a:r>
            <a:r>
              <a:rPr lang="en-US" sz="2000" dirty="0" err="1">
                <a:latin typeface="Trebuchet MS"/>
                <a:ea typeface="Trebuchet MS"/>
                <a:cs typeface="Trebuchet MS"/>
                <a:sym typeface="Trebuchet MS"/>
              </a:rPr>
              <a:t>escuela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mostrar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respeto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todos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yaceptar</a:t>
            </a:r>
            <a:r>
              <a:rPr lang="en-US" sz="2000" dirty="0">
                <a:latin typeface="Trebuchet MS"/>
                <a:ea typeface="Trebuchet MS"/>
                <a:cs typeface="Trebuchet MS"/>
                <a:sym typeface="Trebuchet MS"/>
              </a:rPr>
              <a:t> al </a:t>
            </a:r>
            <a:r>
              <a:rPr lang="en-US" sz="2000" dirty="0" err="1">
                <a:latin typeface="Trebuchet MS"/>
                <a:ea typeface="Trebuchet MS"/>
                <a:cs typeface="Trebuchet MS"/>
                <a:sym typeface="Trebuchet MS"/>
              </a:rPr>
              <a:t>responsabilidad</a:t>
            </a:r>
            <a:r>
              <a:rPr lang="en-US" sz="2000" dirty="0">
                <a:latin typeface="Trebuchet MS"/>
                <a:ea typeface="Trebuchet MS"/>
                <a:cs typeface="Trebuchet MS"/>
                <a:sym typeface="Trebuchet MS"/>
              </a:rPr>
              <a:t> de mis </a:t>
            </a:r>
            <a:r>
              <a:rPr lang="en-US" sz="2000" dirty="0" err="1">
                <a:latin typeface="Trebuchet MS"/>
                <a:ea typeface="Trebuchet MS"/>
                <a:cs typeface="Trebuchet MS"/>
                <a:sym typeface="Trebuchet MS"/>
              </a:rPr>
              <a:t>decisiones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Cuidar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libros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útiles</a:t>
            </a:r>
            <a:r>
              <a:rPr lang="en-US" sz="2000" dirty="0">
                <a:latin typeface="Trebuchet MS"/>
                <a:ea typeface="Trebuchet MS"/>
                <a:cs typeface="Trebuchet MS"/>
                <a:sym typeface="Trebuchet MS"/>
              </a:rPr>
              <a:t> y </a:t>
            </a:r>
            <a:r>
              <a:rPr lang="en-US" sz="2000" dirty="0" err="1">
                <a:latin typeface="Trebuchet MS"/>
                <a:ea typeface="Trebuchet MS"/>
                <a:cs typeface="Trebuchet MS"/>
                <a:sym typeface="Trebuchet MS"/>
              </a:rPr>
              <a:t>materiales</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Escuchar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ycompletar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todas</a:t>
            </a:r>
            <a:r>
              <a:rPr lang="en-US" sz="2000" dirty="0">
                <a:latin typeface="Trebuchet MS"/>
                <a:ea typeface="Trebuchet MS"/>
                <a:cs typeface="Trebuchet MS"/>
                <a:sym typeface="Trebuchet MS"/>
              </a:rPr>
              <a:t> las </a:t>
            </a:r>
            <a:r>
              <a:rPr lang="en-US" sz="2000" dirty="0" err="1">
                <a:latin typeface="Trebuchet MS"/>
                <a:ea typeface="Trebuchet MS"/>
                <a:cs typeface="Trebuchet MS"/>
                <a:sym typeface="Trebuchet MS"/>
              </a:rPr>
              <a:t>tareas</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Estar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orgulloso</a:t>
            </a:r>
            <a:r>
              <a:rPr lang="en-US" sz="2000" dirty="0">
                <a:latin typeface="Trebuchet MS"/>
                <a:ea typeface="Trebuchet MS"/>
                <a:cs typeface="Trebuchet MS"/>
                <a:sym typeface="Trebuchet MS"/>
              </a:rPr>
              <a:t> de mi </a:t>
            </a:r>
            <a:r>
              <a:rPr lang="en-US" sz="2000" dirty="0" err="1">
                <a:latin typeface="Trebuchet MS"/>
                <a:ea typeface="Trebuchet MS"/>
                <a:cs typeface="Trebuchet MS"/>
                <a:sym typeface="Trebuchet MS"/>
              </a:rPr>
              <a:t>hogar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escuela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ycomunidad</a:t>
            </a:r>
            <a:r>
              <a:rPr lang="en-US" sz="2000" dirty="0">
                <a:latin typeface="Trebuchet MS"/>
                <a:ea typeface="Trebuchet MS"/>
                <a:cs typeface="Trebuchet MS"/>
                <a:sym typeface="Trebuchet MS"/>
              </a:rPr>
              <a:t>.</a:t>
            </a:r>
          </a:p>
          <a:p>
            <a:pPr marL="50800" lvl="0" algn="l" rtl="0">
              <a:lnSpc>
                <a:spcPct val="115000"/>
              </a:lnSpc>
              <a:spcBef>
                <a:spcPts val="0"/>
              </a:spcBef>
              <a:spcAft>
                <a:spcPts val="0"/>
              </a:spcAft>
              <a:buClr>
                <a:schemeClr val="dk1"/>
              </a:buClr>
              <a:buSzPts val="2000"/>
            </a:pPr>
            <a:r>
              <a:rPr lang="en-US" sz="2000" dirty="0" err="1">
                <a:latin typeface="Trebuchet MS"/>
                <a:ea typeface="Trebuchet MS"/>
                <a:cs typeface="Trebuchet MS"/>
                <a:sym typeface="Trebuchet MS"/>
              </a:rPr>
              <a:t>Esforzarme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rendir</a:t>
            </a:r>
            <a:r>
              <a:rPr lang="en-US" sz="2000" dirty="0">
                <a:latin typeface="Trebuchet MS"/>
                <a:ea typeface="Trebuchet MS"/>
                <a:cs typeface="Trebuchet MS"/>
                <a:sym typeface="Trebuchet MS"/>
              </a:rPr>
              <a:t> lo </a:t>
            </a:r>
            <a:r>
              <a:rPr lang="en-US" sz="2000" dirty="0" err="1">
                <a:latin typeface="Trebuchet MS"/>
                <a:ea typeface="Trebuchet MS"/>
                <a:cs typeface="Trebuchet MS"/>
                <a:sym typeface="Trebuchet MS"/>
              </a:rPr>
              <a:t>mejor</a:t>
            </a:r>
            <a:r>
              <a:rPr lang="en-US" sz="2000" dirty="0">
                <a:latin typeface="Trebuchet MS"/>
                <a:ea typeface="Trebuchet MS"/>
                <a:cs typeface="Trebuchet MS"/>
                <a:sym typeface="Trebuchet MS"/>
              </a:rPr>
              <a:t> que </a:t>
            </a:r>
            <a:r>
              <a:rPr lang="en-US" sz="2000" dirty="0" err="1">
                <a:latin typeface="Trebuchet MS"/>
                <a:ea typeface="Trebuchet MS"/>
                <a:cs typeface="Trebuchet MS"/>
                <a:sym typeface="Trebuchet MS"/>
              </a:rPr>
              <a:t>pueda</a:t>
            </a:r>
            <a:endParaRPr sz="2000" dirty="0">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7"/>
          <p:cNvSpPr txBox="1">
            <a:spLocks noGrp="1"/>
          </p:cNvSpPr>
          <p:nvPr>
            <p:ph type="body" idx="1"/>
          </p:nvPr>
        </p:nvSpPr>
        <p:spPr>
          <a:xfrm>
            <a:off x="452425" y="1290675"/>
            <a:ext cx="7943700" cy="269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600"/>
              <a:buNone/>
            </a:pPr>
            <a:r>
              <a:rPr lang="en-US" sz="2000">
                <a:latin typeface="Trebuchet MS"/>
                <a:ea typeface="Trebuchet MS"/>
                <a:cs typeface="Trebuchet MS"/>
                <a:sym typeface="Trebuchet MS"/>
              </a:rPr>
              <a:t>Las familias tienen derecho a preguntar: </a:t>
            </a:r>
            <a:endParaRPr sz="2000">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2600"/>
              <a:buNone/>
            </a:pPr>
            <a:endParaRPr sz="1000">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Sobre las cualificaciones profesionales de los profesores de su hijo; </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r>
              <a:rPr lang="en-US">
                <a:latin typeface="Trebuchet MS"/>
                <a:ea typeface="Trebuchet MS"/>
                <a:cs typeface="Trebuchet MS"/>
                <a:sym typeface="Trebuchet MS"/>
              </a:rPr>
              <a:t>y</a:t>
            </a:r>
            <a:endParaRPr>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Si personal que no es docente está impartiendo enseñanza a su hijo, y si es así, sus cualificaciones profesionales.</a:t>
            </a:r>
            <a:endParaRPr>
              <a:latin typeface="Trebuchet MS"/>
              <a:ea typeface="Trebuchet MS"/>
              <a:cs typeface="Trebuchet MS"/>
              <a:sym typeface="Trebuchet MS"/>
            </a:endParaRPr>
          </a:p>
          <a:p>
            <a:pPr marL="0" lvl="0" indent="0" algn="l" rtl="0">
              <a:lnSpc>
                <a:spcPct val="192000"/>
              </a:lnSpc>
              <a:spcBef>
                <a:spcPts val="0"/>
              </a:spcBef>
              <a:spcAft>
                <a:spcPts val="0"/>
              </a:spcAft>
              <a:buClr>
                <a:schemeClr val="dk1"/>
              </a:buClr>
              <a:buSzPts val="1500"/>
              <a:buNone/>
            </a:pPr>
            <a:endParaRPr sz="1500">
              <a:latin typeface="Times New Roman"/>
              <a:ea typeface="Times New Roman"/>
              <a:cs typeface="Times New Roman"/>
              <a:sym typeface="Times New Roman"/>
            </a:endParaRPr>
          </a:p>
        </p:txBody>
      </p:sp>
      <p:sp>
        <p:nvSpPr>
          <p:cNvPr id="332" name="Google Shape;332;p17"/>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Derechos de los Padres a Saber</a:t>
            </a:r>
            <a:endParaRPr sz="3000">
              <a:latin typeface="Trebuchet MS"/>
              <a:ea typeface="Trebuchet MS"/>
              <a:cs typeface="Trebuchet MS"/>
              <a:sym typeface="Trebuchet MS"/>
            </a:endParaRPr>
          </a:p>
        </p:txBody>
      </p:sp>
      <p:sp>
        <p:nvSpPr>
          <p:cNvPr id="333" name="Google Shape;333;p1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17</a:t>
            </a:fld>
            <a:endParaRPr/>
          </a:p>
        </p:txBody>
      </p:sp>
      <p:pic>
        <p:nvPicPr>
          <p:cNvPr id="334" name="Google Shape;334;p17"/>
          <p:cNvPicPr preferRelativeResize="0"/>
          <p:nvPr/>
        </p:nvPicPr>
        <p:blipFill rotWithShape="1">
          <a:blip r:embed="rId3">
            <a:alphaModFix/>
          </a:blip>
          <a:srcRect/>
          <a:stretch/>
        </p:blipFill>
        <p:spPr>
          <a:xfrm>
            <a:off x="2716425" y="3730850"/>
            <a:ext cx="1690750" cy="932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8"/>
          <p:cNvSpPr txBox="1">
            <a:spLocks noGrp="1"/>
          </p:cNvSpPr>
          <p:nvPr>
            <p:ph type="body" idx="1"/>
          </p:nvPr>
        </p:nvSpPr>
        <p:spPr>
          <a:xfrm>
            <a:off x="532180" y="1174884"/>
            <a:ext cx="8070000" cy="2367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600"/>
              <a:buNone/>
            </a:pPr>
            <a:r>
              <a:rPr lang="en-US" sz="2000">
                <a:latin typeface="Trebuchet MS"/>
                <a:ea typeface="Trebuchet MS"/>
                <a:cs typeface="Trebuchet MS"/>
                <a:sym typeface="Trebuchet MS"/>
              </a:rPr>
              <a:t>Las familias deben estar informadas:</a:t>
            </a:r>
            <a:endParaRPr sz="2000">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Si al niño le ha enseñado un profesor que no cumple con los requisitos de certificación para el nivel de grado o asignatura para enseñar por cuatro o más semanas; y</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endParaRPr>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Cómo su hijo se desempeña en los test como:                                        </a:t>
            </a:r>
            <a:r>
              <a:rPr lang="en-US" i="1">
                <a:latin typeface="Trebuchet MS"/>
                <a:ea typeface="Trebuchet MS"/>
                <a:cs typeface="Trebuchet MS"/>
                <a:sym typeface="Trebuchet MS"/>
              </a:rPr>
              <a:t>FSA</a:t>
            </a:r>
            <a:r>
              <a:rPr lang="en-US">
                <a:latin typeface="Trebuchet MS"/>
                <a:ea typeface="Trebuchet MS"/>
                <a:cs typeface="Trebuchet MS"/>
                <a:sym typeface="Trebuchet MS"/>
              </a:rPr>
              <a:t>, </a:t>
            </a:r>
            <a:r>
              <a:rPr lang="en-US" i="1">
                <a:latin typeface="Trebuchet MS"/>
                <a:ea typeface="Trebuchet MS"/>
                <a:cs typeface="Trebuchet MS"/>
                <a:sym typeface="Trebuchet MS"/>
              </a:rPr>
              <a:t>EOCs</a:t>
            </a:r>
            <a:r>
              <a:rPr lang="en-US">
                <a:latin typeface="Trebuchet MS"/>
                <a:ea typeface="Trebuchet MS"/>
                <a:cs typeface="Trebuchet MS"/>
                <a:sym typeface="Trebuchet MS"/>
              </a:rPr>
              <a:t> y </a:t>
            </a:r>
            <a:r>
              <a:rPr lang="en-US" i="1">
                <a:latin typeface="Trebuchet MS"/>
                <a:ea typeface="Trebuchet MS"/>
                <a:cs typeface="Trebuchet MS"/>
                <a:sym typeface="Trebuchet MS"/>
              </a:rPr>
              <a:t>SSA</a:t>
            </a:r>
            <a:r>
              <a:rPr lang="en-US">
                <a:latin typeface="Trebuchet MS"/>
                <a:ea typeface="Trebuchet MS"/>
                <a:cs typeface="Trebuchet MS"/>
                <a:sym typeface="Trebuchet MS"/>
              </a:rPr>
              <a:t>.</a:t>
            </a:r>
            <a:endParaRPr>
              <a:latin typeface="Trebuchet MS"/>
              <a:ea typeface="Trebuchet MS"/>
              <a:cs typeface="Trebuchet MS"/>
              <a:sym typeface="Trebuchet MS"/>
            </a:endParaRPr>
          </a:p>
        </p:txBody>
      </p:sp>
      <p:sp>
        <p:nvSpPr>
          <p:cNvPr id="341" name="Google Shape;341;p18"/>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Derechos de los Padres a Saber</a:t>
            </a:r>
            <a:endParaRPr sz="3000" b="1">
              <a:latin typeface="Trebuchet MS"/>
              <a:ea typeface="Trebuchet MS"/>
              <a:cs typeface="Trebuchet MS"/>
              <a:sym typeface="Trebuchet MS"/>
            </a:endParaRPr>
          </a:p>
        </p:txBody>
      </p:sp>
      <p:sp>
        <p:nvSpPr>
          <p:cNvPr id="342" name="Google Shape;342;p1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18</a:t>
            </a:fld>
            <a:endParaRPr sz="1300">
              <a:solidFill>
                <a:srgbClr val="000000"/>
              </a:solidFill>
              <a:latin typeface="Arial"/>
              <a:ea typeface="Arial"/>
              <a:cs typeface="Arial"/>
              <a:sym typeface="Arial"/>
            </a:endParaRPr>
          </a:p>
        </p:txBody>
      </p:sp>
      <p:pic>
        <p:nvPicPr>
          <p:cNvPr id="343" name="Google Shape;343;p18"/>
          <p:cNvPicPr preferRelativeResize="0"/>
          <p:nvPr/>
        </p:nvPicPr>
        <p:blipFill rotWithShape="1">
          <a:blip r:embed="rId3">
            <a:alphaModFix/>
          </a:blip>
          <a:srcRect/>
          <a:stretch/>
        </p:blipFill>
        <p:spPr>
          <a:xfrm>
            <a:off x="6764600" y="3153651"/>
            <a:ext cx="1796850" cy="1091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2eb1eb7fa4f_0_1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19</a:t>
            </a:fld>
            <a:endParaRPr/>
          </a:p>
        </p:txBody>
      </p:sp>
      <p:sp>
        <p:nvSpPr>
          <p:cNvPr id="350" name="Google Shape;350;g2eb1eb7fa4f_0_170"/>
          <p:cNvSpPr txBox="1"/>
          <p:nvPr/>
        </p:nvSpPr>
        <p:spPr>
          <a:xfrm>
            <a:off x="519425" y="747200"/>
            <a:ext cx="8203200" cy="420300"/>
          </a:xfrm>
          <a:prstGeom prst="rect">
            <a:avLst/>
          </a:prstGeom>
          <a:noFill/>
          <a:ln>
            <a:noFill/>
          </a:ln>
        </p:spPr>
        <p:txBody>
          <a:bodyPr spcFirstLastPara="1" wrap="square" lIns="51425" tIns="51425" rIns="51425" bIns="5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1" i="0" u="none" strike="noStrike" cap="none">
                <a:solidFill>
                  <a:srgbClr val="000000"/>
                </a:solidFill>
                <a:latin typeface="Trebuchet MS"/>
                <a:ea typeface="Trebuchet MS"/>
                <a:cs typeface="Trebuchet MS"/>
                <a:sym typeface="Trebuchet MS"/>
              </a:rPr>
              <a:t>Programa de Educación para Migrantes (MEP)</a:t>
            </a:r>
            <a:endParaRPr sz="3000" b="1" i="0" u="none" strike="noStrike" cap="none">
              <a:solidFill>
                <a:srgbClr val="000000"/>
              </a:solidFill>
              <a:latin typeface="Trebuchet MS"/>
              <a:ea typeface="Trebuchet MS"/>
              <a:cs typeface="Trebuchet MS"/>
              <a:sym typeface="Trebuchet MS"/>
            </a:endParaRPr>
          </a:p>
        </p:txBody>
      </p:sp>
      <p:sp>
        <p:nvSpPr>
          <p:cNvPr id="351" name="Google Shape;351;g2eb1eb7fa4f_0_170"/>
          <p:cNvSpPr txBox="1"/>
          <p:nvPr/>
        </p:nvSpPr>
        <p:spPr>
          <a:xfrm>
            <a:off x="642938" y="1421938"/>
            <a:ext cx="7548000" cy="1434900"/>
          </a:xfrm>
          <a:prstGeom prst="rect">
            <a:avLst/>
          </a:prstGeom>
          <a:noFill/>
          <a:ln>
            <a:noFill/>
          </a:ln>
        </p:spPr>
        <p:txBody>
          <a:bodyPr spcFirstLastPara="1" wrap="square" lIns="51425" tIns="51425" rIns="51425" bIns="51425" anchor="t" anchorCtr="0">
            <a:noAutofit/>
          </a:bodyPr>
          <a:lstStyle/>
          <a:p>
            <a:pPr marL="0" marR="0" lvl="0" indent="0" algn="just" rtl="0">
              <a:lnSpc>
                <a:spcPct val="90000"/>
              </a:lnSpc>
              <a:spcBef>
                <a:spcPts val="0"/>
              </a:spcBef>
              <a:spcAft>
                <a:spcPts val="0"/>
              </a:spcAft>
              <a:buClr>
                <a:srgbClr val="000000"/>
              </a:buClr>
              <a:buSzPts val="2000"/>
              <a:buFont typeface="Arial"/>
              <a:buNone/>
            </a:pPr>
            <a:r>
              <a:rPr lang="en-US" sz="2000" b="0" i="0" u="none" strike="noStrike" cap="none">
                <a:solidFill>
                  <a:schemeClr val="dk2"/>
                </a:solidFill>
                <a:latin typeface="Trebuchet MS"/>
                <a:ea typeface="Trebuchet MS"/>
                <a:cs typeface="Trebuchet MS"/>
                <a:sym typeface="Trebuchet MS"/>
              </a:rPr>
              <a:t>El objetivo del MEP es ayudar a todos los estudiantes migrantes a cumplir con los estándares académicos exigidos para  graduarse de la escuela secundaria (o un programa GED) con una educación que los prepare para convertirse en ciudadanos responsables, estudios superiores  y un empleo productivo.</a:t>
            </a:r>
            <a:endParaRPr sz="2000" b="0" i="0" u="none" strike="noStrike" cap="none">
              <a:solidFill>
                <a:schemeClr val="dk2"/>
              </a:solidFill>
              <a:latin typeface="Trebuchet MS"/>
              <a:ea typeface="Trebuchet MS"/>
              <a:cs typeface="Trebuchet MS"/>
              <a:sym typeface="Trebuchet MS"/>
            </a:endParaRPr>
          </a:p>
        </p:txBody>
      </p:sp>
      <p:pic>
        <p:nvPicPr>
          <p:cNvPr id="352" name="Google Shape;352;g2eb1eb7fa4f_0_170"/>
          <p:cNvPicPr preferRelativeResize="0"/>
          <p:nvPr/>
        </p:nvPicPr>
        <p:blipFill rotWithShape="1">
          <a:blip r:embed="rId3">
            <a:alphaModFix/>
          </a:blip>
          <a:srcRect t="14689" b="23405"/>
          <a:stretch/>
        </p:blipFill>
        <p:spPr>
          <a:xfrm>
            <a:off x="802618" y="3020521"/>
            <a:ext cx="4401424" cy="1633406"/>
          </a:xfrm>
          <a:prstGeom prst="rect">
            <a:avLst/>
          </a:prstGeom>
          <a:noFill/>
          <a:ln>
            <a:noFill/>
          </a:ln>
        </p:spPr>
      </p:pic>
      <p:pic>
        <p:nvPicPr>
          <p:cNvPr id="353" name="Google Shape;353;g2eb1eb7fa4f_0_170"/>
          <p:cNvPicPr preferRelativeResize="0"/>
          <p:nvPr/>
        </p:nvPicPr>
        <p:blipFill rotWithShape="1">
          <a:blip r:embed="rId4">
            <a:alphaModFix/>
          </a:blip>
          <a:srcRect/>
          <a:stretch/>
        </p:blipFill>
        <p:spPr>
          <a:xfrm>
            <a:off x="5868375" y="3020513"/>
            <a:ext cx="1948333" cy="16334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body" idx="1"/>
          </p:nvPr>
        </p:nvSpPr>
        <p:spPr>
          <a:xfrm>
            <a:off x="3022775" y="1061850"/>
            <a:ext cx="5664000" cy="2943600"/>
          </a:xfrm>
          <a:prstGeom prst="rect">
            <a:avLst/>
          </a:prstGeom>
          <a:noFill/>
          <a:ln>
            <a:noFill/>
          </a:ln>
        </p:spPr>
        <p:txBody>
          <a:bodyPr spcFirstLastPara="1" wrap="square" lIns="91425" tIns="45700" rIns="91425" bIns="45700" anchor="t" anchorCtr="0">
            <a:noAutofit/>
          </a:bodyPr>
          <a:lstStyle/>
          <a:p>
            <a:pPr marL="342900" lvl="0" indent="-329565"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La Ley Cada Estudiante Triunfa (una ley federal) requiere que las escuelas Título I realicen una Reunión Anual para explicar y discutir los programas Título I en la escuela, los derechos de los padres y otros requisitos de la escuela.</a:t>
            </a:r>
            <a:endParaRPr sz="2000">
              <a:latin typeface="Trebuchet MS"/>
              <a:ea typeface="Trebuchet MS"/>
              <a:cs typeface="Trebuchet MS"/>
              <a:sym typeface="Trebuchet MS"/>
            </a:endParaRPr>
          </a:p>
          <a:p>
            <a:pPr marL="342900" lvl="0" indent="-202565" algn="l" rtl="0">
              <a:lnSpc>
                <a:spcPct val="115000"/>
              </a:lnSpc>
              <a:spcBef>
                <a:spcPts val="442"/>
              </a:spcBef>
              <a:spcAft>
                <a:spcPts val="0"/>
              </a:spcAft>
              <a:buClr>
                <a:schemeClr val="dk1"/>
              </a:buClr>
              <a:buSzPts val="2600"/>
              <a:buNone/>
            </a:pPr>
            <a:endParaRPr sz="1000">
              <a:latin typeface="Trebuchet MS"/>
              <a:ea typeface="Trebuchet MS"/>
              <a:cs typeface="Trebuchet MS"/>
              <a:sym typeface="Trebuchet MS"/>
            </a:endParaRPr>
          </a:p>
          <a:p>
            <a:pPr marL="342900" lvl="0" indent="-329565" algn="l" rtl="0">
              <a:lnSpc>
                <a:spcPct val="115000"/>
              </a:lnSpc>
              <a:spcBef>
                <a:spcPts val="442"/>
              </a:spcBef>
              <a:spcAft>
                <a:spcPts val="0"/>
              </a:spcAft>
              <a:buClr>
                <a:schemeClr val="dk1"/>
              </a:buClr>
              <a:buSzPts val="2000"/>
              <a:buFont typeface="Trebuchet MS"/>
              <a:buChar char="●"/>
            </a:pPr>
            <a:r>
              <a:rPr lang="en-US" sz="2000">
                <a:latin typeface="Trebuchet MS"/>
                <a:ea typeface="Trebuchet MS"/>
                <a:cs typeface="Trebuchet MS"/>
                <a:sym typeface="Trebuchet MS"/>
              </a:rPr>
              <a:t>Animamos a las familias para que hagan preguntas y den sugerencias para ayudar a mejorar el programa Título I de la escuela.  </a:t>
            </a:r>
            <a:endParaRPr sz="2000">
              <a:latin typeface="Trebuchet MS"/>
              <a:ea typeface="Trebuchet MS"/>
              <a:cs typeface="Trebuchet MS"/>
              <a:sym typeface="Trebuchet MS"/>
            </a:endParaRPr>
          </a:p>
          <a:p>
            <a:pPr marL="342900" lvl="0" indent="-213359" algn="l" rtl="0">
              <a:lnSpc>
                <a:spcPct val="115000"/>
              </a:lnSpc>
              <a:spcBef>
                <a:spcPts val="408"/>
              </a:spcBef>
              <a:spcAft>
                <a:spcPts val="0"/>
              </a:spcAft>
              <a:buClr>
                <a:schemeClr val="dk1"/>
              </a:buClr>
              <a:buSzPts val="2400"/>
              <a:buNone/>
            </a:pPr>
            <a:endParaRPr/>
          </a:p>
        </p:txBody>
      </p:sp>
      <p:sp>
        <p:nvSpPr>
          <p:cNvPr id="191" name="Google Shape;191;p2"/>
          <p:cNvSpPr txBox="1">
            <a:spLocks noGrp="1"/>
          </p:cNvSpPr>
          <p:nvPr>
            <p:ph type="title"/>
          </p:nvPr>
        </p:nvSpPr>
        <p:spPr>
          <a:xfrm>
            <a:off x="457200" y="325037"/>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Propósito de la Reunión</a:t>
            </a:r>
            <a:endParaRPr sz="3000">
              <a:latin typeface="Trebuchet MS"/>
              <a:ea typeface="Trebuchet MS"/>
              <a:cs typeface="Trebuchet MS"/>
              <a:sym typeface="Trebuchet MS"/>
            </a:endParaRPr>
          </a:p>
        </p:txBody>
      </p:sp>
      <p:sp>
        <p:nvSpPr>
          <p:cNvPr id="192" name="Google Shape;192;p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2</a:t>
            </a:fld>
            <a:endParaRPr/>
          </a:p>
        </p:txBody>
      </p:sp>
      <p:pic>
        <p:nvPicPr>
          <p:cNvPr id="193" name="Google Shape;193;p2" descr="Elementary Computer.png"/>
          <p:cNvPicPr preferRelativeResize="0"/>
          <p:nvPr/>
        </p:nvPicPr>
        <p:blipFill rotWithShape="1">
          <a:blip r:embed="rId3">
            <a:alphaModFix/>
          </a:blip>
          <a:srcRect/>
          <a:stretch/>
        </p:blipFill>
        <p:spPr>
          <a:xfrm>
            <a:off x="-119054" y="910810"/>
            <a:ext cx="3382208" cy="2057263"/>
          </a:xfrm>
          <a:prstGeom prst="rect">
            <a:avLst/>
          </a:prstGeom>
          <a:noFill/>
          <a:ln>
            <a:noFill/>
          </a:ln>
        </p:spPr>
      </p:pic>
      <p:pic>
        <p:nvPicPr>
          <p:cNvPr id="194" name="Google Shape;194;p2" descr="Elementary Teacher.png"/>
          <p:cNvPicPr preferRelativeResize="0"/>
          <p:nvPr/>
        </p:nvPicPr>
        <p:blipFill rotWithShape="1">
          <a:blip r:embed="rId4">
            <a:alphaModFix/>
          </a:blip>
          <a:srcRect/>
          <a:stretch/>
        </p:blipFill>
        <p:spPr>
          <a:xfrm>
            <a:off x="-1286" y="2406795"/>
            <a:ext cx="3264440" cy="20572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48a3438b95_0_90"/>
          <p:cNvSpPr txBox="1">
            <a:spLocks noGrp="1"/>
          </p:cNvSpPr>
          <p:nvPr>
            <p:ph type="body" idx="1"/>
          </p:nvPr>
        </p:nvSpPr>
        <p:spPr>
          <a:xfrm>
            <a:off x="4353200" y="1258250"/>
            <a:ext cx="44841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Mejorar las oportunidades educativas de los estudiantes migrantes ayudándolos con:</a:t>
            </a:r>
            <a:endParaRPr sz="2000">
              <a:latin typeface="Trebuchet MS"/>
              <a:ea typeface="Trebuchet MS"/>
              <a:cs typeface="Trebuchet MS"/>
              <a:sym typeface="Trebuchet MS"/>
            </a:endParaRPr>
          </a:p>
          <a:p>
            <a:pPr marL="457200" lvl="0" indent="-342900" algn="l" rtl="0">
              <a:lnSpc>
                <a:spcPct val="115000"/>
              </a:lnSpc>
              <a:spcBef>
                <a:spcPts val="480"/>
              </a:spcBef>
              <a:spcAft>
                <a:spcPts val="0"/>
              </a:spcAft>
              <a:buClr>
                <a:schemeClr val="dk2"/>
              </a:buClr>
              <a:buSzPts val="1800"/>
              <a:buFont typeface="Trebuchet MS"/>
              <a:buChar char="●"/>
            </a:pPr>
            <a:r>
              <a:rPr lang="en-US" sz="1800">
                <a:latin typeface="Trebuchet MS"/>
                <a:ea typeface="Trebuchet MS"/>
                <a:cs typeface="Trebuchet MS"/>
                <a:sym typeface="Trebuchet MS"/>
              </a:rPr>
              <a:t>Servicios académicos/sociales Suplementarios para los estudiantes y sus familias</a:t>
            </a:r>
            <a:endParaRPr sz="1800">
              <a:latin typeface="Trebuchet MS"/>
              <a:ea typeface="Trebuchet MS"/>
              <a:cs typeface="Trebuchet MS"/>
              <a:sym typeface="Trebuchet MS"/>
            </a:endParaRPr>
          </a:p>
          <a:p>
            <a:pPr marL="457200" lvl="0" indent="-3429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Transición a la(s) nueva(s) escuela(s)</a:t>
            </a:r>
            <a:endParaRPr sz="1800">
              <a:latin typeface="Trebuchet MS"/>
              <a:ea typeface="Trebuchet MS"/>
              <a:cs typeface="Trebuchet MS"/>
              <a:sym typeface="Trebuchet MS"/>
            </a:endParaRPr>
          </a:p>
          <a:p>
            <a:pPr marL="457200" lvl="0" indent="-3429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cumplir con el desafiante contenido académico del estado/distrito</a:t>
            </a:r>
            <a:endParaRPr sz="1800">
              <a:latin typeface="Trebuchet MS"/>
              <a:ea typeface="Trebuchet MS"/>
              <a:cs typeface="Trebuchet MS"/>
              <a:sym typeface="Trebuchet MS"/>
            </a:endParaRPr>
          </a:p>
          <a:p>
            <a:pPr marL="457200" lvl="0" indent="-3429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graduarse de la escuela secundaria</a:t>
            </a:r>
            <a:endParaRPr sz="1800">
              <a:latin typeface="Trebuchet MS"/>
              <a:ea typeface="Trebuchet MS"/>
              <a:cs typeface="Trebuchet MS"/>
              <a:sym typeface="Trebuchet MS"/>
            </a:endParaRPr>
          </a:p>
        </p:txBody>
      </p:sp>
      <p:sp>
        <p:nvSpPr>
          <p:cNvPr id="360" name="Google Shape;360;g148a3438b95_0_90"/>
          <p:cNvSpPr txBox="1">
            <a:spLocks noGrp="1"/>
          </p:cNvSpPr>
          <p:nvPr>
            <p:ph type="body" idx="2"/>
          </p:nvPr>
        </p:nvSpPr>
        <p:spPr>
          <a:xfrm>
            <a:off x="531775" y="1258250"/>
            <a:ext cx="39015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Garantizar que se satisfagan las necesidades de los estudiantes migrantes para ayudarlos a superar:</a:t>
            </a:r>
            <a:endParaRPr sz="2000">
              <a:latin typeface="Trebuchet MS"/>
              <a:ea typeface="Trebuchet MS"/>
              <a:cs typeface="Trebuchet MS"/>
              <a:sym typeface="Trebuchet MS"/>
            </a:endParaRPr>
          </a:p>
          <a:p>
            <a:pPr marL="228600" lvl="1" indent="-228600" algn="l" rtl="0">
              <a:lnSpc>
                <a:spcPct val="100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interrupción en la escuela</a:t>
            </a:r>
            <a:endParaRPr sz="1800">
              <a:latin typeface="Trebuchet MS"/>
              <a:ea typeface="Trebuchet MS"/>
              <a:cs typeface="Trebuchet MS"/>
              <a:sym typeface="Trebuchet MS"/>
            </a:endParaRPr>
          </a:p>
          <a:p>
            <a:pPr marL="228600" lvl="1" indent="-228600" algn="l" rtl="0">
              <a:lnSpc>
                <a:spcPct val="100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barreras culturales y de idioma</a:t>
            </a:r>
            <a:endParaRPr sz="1800">
              <a:latin typeface="Trebuchet MS"/>
              <a:ea typeface="Trebuchet MS"/>
              <a:cs typeface="Trebuchet MS"/>
              <a:sym typeface="Trebuchet MS"/>
            </a:endParaRPr>
          </a:p>
          <a:p>
            <a:pPr marL="228600" lvl="1" indent="-228600" algn="l" rtl="0">
              <a:lnSpc>
                <a:spcPct val="100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aislamiento social</a:t>
            </a:r>
            <a:endParaRPr sz="1800">
              <a:latin typeface="Trebuchet MS"/>
              <a:ea typeface="Trebuchet MS"/>
              <a:cs typeface="Trebuchet MS"/>
              <a:sym typeface="Trebuchet MS"/>
            </a:endParaRPr>
          </a:p>
          <a:p>
            <a:pPr marL="228600" lvl="1" indent="-228600" algn="l" rtl="0">
              <a:lnSpc>
                <a:spcPct val="100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Falta de recursos de salud</a:t>
            </a:r>
            <a:endParaRPr sz="1800">
              <a:latin typeface="Trebuchet MS"/>
              <a:ea typeface="Trebuchet MS"/>
              <a:cs typeface="Trebuchet MS"/>
              <a:sym typeface="Trebuchet MS"/>
            </a:endParaRPr>
          </a:p>
          <a:p>
            <a:pPr marL="228600" lvl="1" indent="-228600" algn="l" rtl="0">
              <a:lnSpc>
                <a:spcPct val="100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transición a la universidad o a la vida laboral después de la escuela secundaria</a:t>
            </a:r>
            <a:endParaRPr sz="1800">
              <a:latin typeface="Trebuchet MS"/>
              <a:ea typeface="Trebuchet MS"/>
              <a:cs typeface="Trebuchet MS"/>
              <a:sym typeface="Trebuchet MS"/>
            </a:endParaRPr>
          </a:p>
        </p:txBody>
      </p:sp>
      <p:sp>
        <p:nvSpPr>
          <p:cNvPr id="361" name="Google Shape;361;g148a3438b95_0_90"/>
          <p:cNvSpPr txBox="1">
            <a:spLocks noGrp="1"/>
          </p:cNvSpPr>
          <p:nvPr>
            <p:ph type="title"/>
          </p:nvPr>
        </p:nvSpPr>
        <p:spPr>
          <a:xfrm>
            <a:off x="583812" y="426429"/>
            <a:ext cx="7322100" cy="766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000" b="1">
                <a:latin typeface="Trebuchet MS"/>
                <a:ea typeface="Trebuchet MS"/>
                <a:cs typeface="Trebuchet MS"/>
                <a:sym typeface="Trebuchet MS"/>
              </a:rPr>
              <a:t>Programa de Educación Migrante</a:t>
            </a:r>
            <a:endParaRPr sz="3000">
              <a:latin typeface="Trebuchet MS"/>
              <a:ea typeface="Trebuchet MS"/>
              <a:cs typeface="Trebuchet MS"/>
              <a:sym typeface="Trebuchet MS"/>
            </a:endParaRPr>
          </a:p>
        </p:txBody>
      </p:sp>
      <p:sp>
        <p:nvSpPr>
          <p:cNvPr id="362" name="Google Shape;362;g148a3438b95_0_9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20</a:t>
            </a:fld>
            <a:endParaRPr sz="1300">
              <a:solidFill>
                <a:srgbClr val="000000"/>
              </a:solidFill>
              <a:latin typeface="Arial"/>
              <a:ea typeface="Arial"/>
              <a:cs typeface="Arial"/>
              <a:sym typeface="Arial"/>
            </a:endParaRPr>
          </a:p>
        </p:txBody>
      </p:sp>
      <p:pic>
        <p:nvPicPr>
          <p:cNvPr id="363" name="Google Shape;363;g148a3438b95_0_90"/>
          <p:cNvPicPr preferRelativeResize="0"/>
          <p:nvPr/>
        </p:nvPicPr>
        <p:blipFill rotWithShape="1">
          <a:blip r:embed="rId3">
            <a:alphaModFix/>
          </a:blip>
          <a:srcRect/>
          <a:stretch/>
        </p:blipFill>
        <p:spPr>
          <a:xfrm>
            <a:off x="7779434" y="481527"/>
            <a:ext cx="759656" cy="7038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eb1eb7fa4f_0_17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21</a:t>
            </a:fld>
            <a:endParaRPr/>
          </a:p>
        </p:txBody>
      </p:sp>
      <p:sp>
        <p:nvSpPr>
          <p:cNvPr id="370" name="Google Shape;370;g2eb1eb7fa4f_0_179"/>
          <p:cNvSpPr txBox="1">
            <a:spLocks noGrp="1"/>
          </p:cNvSpPr>
          <p:nvPr>
            <p:ph type="body" idx="1"/>
          </p:nvPr>
        </p:nvSpPr>
        <p:spPr>
          <a:xfrm>
            <a:off x="361125" y="530175"/>
            <a:ext cx="8442600"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sz="3000" b="1">
                <a:solidFill>
                  <a:schemeClr val="dk1"/>
                </a:solidFill>
                <a:latin typeface="Trebuchet MS"/>
                <a:ea typeface="Trebuchet MS"/>
                <a:cs typeface="Trebuchet MS"/>
                <a:sym typeface="Trebuchet MS"/>
              </a:rPr>
              <a:t>El primer paso es encontrarlos</a:t>
            </a:r>
            <a:endParaRPr sz="3000" b="1">
              <a:solidFill>
                <a:schemeClr val="dk1"/>
              </a:solidFill>
              <a:latin typeface="Trebuchet MS"/>
              <a:ea typeface="Trebuchet MS"/>
              <a:cs typeface="Trebuchet MS"/>
              <a:sym typeface="Trebuchet MS"/>
            </a:endParaRPr>
          </a:p>
        </p:txBody>
      </p:sp>
      <p:sp>
        <p:nvSpPr>
          <p:cNvPr id="371" name="Google Shape;371;g2eb1eb7fa4f_0_179"/>
          <p:cNvSpPr txBox="1">
            <a:spLocks noGrp="1"/>
          </p:cNvSpPr>
          <p:nvPr>
            <p:ph type="body" idx="2"/>
          </p:nvPr>
        </p:nvSpPr>
        <p:spPr>
          <a:xfrm>
            <a:off x="678500" y="1150525"/>
            <a:ext cx="6514800" cy="3451500"/>
          </a:xfrm>
          <a:prstGeom prst="rect">
            <a:avLst/>
          </a:prstGeom>
          <a:noFill/>
          <a:ln>
            <a:noFill/>
          </a:ln>
        </p:spPr>
        <p:txBody>
          <a:bodyPr spcFirstLastPara="1" wrap="square" lIns="91425" tIns="91425" rIns="91425" bIns="91425" anchor="t" anchorCtr="0">
            <a:noAutofit/>
          </a:bodyPr>
          <a:lstStyle/>
          <a:p>
            <a:pPr marL="292100" lvl="0" indent="-292100" algn="l" rtl="0">
              <a:lnSpc>
                <a:spcPct val="100000"/>
              </a:lnSpc>
              <a:spcBef>
                <a:spcPts val="0"/>
              </a:spcBef>
              <a:spcAft>
                <a:spcPts val="0"/>
              </a:spcAft>
              <a:buSzPts val="2000"/>
              <a:buFont typeface="Trebuchet MS"/>
              <a:buChar char="●"/>
            </a:pPr>
            <a:r>
              <a:rPr lang="en-US" sz="2000">
                <a:latin typeface="Trebuchet MS"/>
                <a:ea typeface="Trebuchet MS"/>
                <a:cs typeface="Trebuchet MS"/>
                <a:sym typeface="Trebuchet MS"/>
              </a:rPr>
              <a:t>Las entrevistas son realizadas en persona por un reclutador de MEP capacitado que utiliza los requisitos de elegibilidad federales y estatales.</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SzPts val="1800"/>
              <a:buNone/>
            </a:pPr>
            <a:endParaRPr sz="1000">
              <a:latin typeface="Trebuchet MS"/>
              <a:ea typeface="Trebuchet MS"/>
              <a:cs typeface="Trebuchet MS"/>
              <a:sym typeface="Trebuchet MS"/>
            </a:endParaRPr>
          </a:p>
          <a:p>
            <a:pPr marL="292100" lvl="0" indent="-292100" algn="l" rtl="0">
              <a:lnSpc>
                <a:spcPct val="100000"/>
              </a:lnSpc>
              <a:spcBef>
                <a:spcPts val="0"/>
              </a:spcBef>
              <a:spcAft>
                <a:spcPts val="0"/>
              </a:spcAft>
              <a:buSzPts val="2000"/>
              <a:buFont typeface="Trebuchet MS"/>
              <a:buChar char="●"/>
            </a:pPr>
            <a:r>
              <a:rPr lang="en-US" sz="2000">
                <a:latin typeface="Trebuchet MS"/>
                <a:ea typeface="Trebuchet MS"/>
                <a:cs typeface="Trebuchet MS"/>
                <a:sym typeface="Trebuchet MS"/>
              </a:rPr>
              <a:t>Información de Contacto del Programa: </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Jorge Echegaray</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Gerente, Programa de Educación Migrante</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Departamento de Educación Multicultural</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SzPts val="1800"/>
              <a:buNone/>
            </a:pPr>
            <a:r>
              <a:rPr lang="en-US" sz="2000" u="sng">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Jorge.Echegaray@palmbeachschools.org</a:t>
            </a:r>
            <a:endParaRPr sz="2000">
              <a:solidFill>
                <a:srgbClr val="0000FF"/>
              </a:solidFill>
              <a:latin typeface="Trebuchet MS"/>
              <a:ea typeface="Trebuchet MS"/>
              <a:cs typeface="Trebuchet MS"/>
              <a:sym typeface="Trebuchet MS"/>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(561) 202-0356</a:t>
            </a:r>
            <a:endParaRPr sz="2000">
              <a:latin typeface="Trebuchet MS"/>
              <a:ea typeface="Trebuchet MS"/>
              <a:cs typeface="Trebuchet MS"/>
              <a:sym typeface="Trebuchet MS"/>
            </a:endParaRPr>
          </a:p>
        </p:txBody>
      </p:sp>
      <p:pic>
        <p:nvPicPr>
          <p:cNvPr id="372" name="Google Shape;372;g2eb1eb7fa4f_0_179"/>
          <p:cNvPicPr preferRelativeResize="0"/>
          <p:nvPr/>
        </p:nvPicPr>
        <p:blipFill rotWithShape="1">
          <a:blip r:embed="rId4">
            <a:alphaModFix/>
          </a:blip>
          <a:srcRect/>
          <a:stretch/>
        </p:blipFill>
        <p:spPr>
          <a:xfrm>
            <a:off x="7193301" y="1015174"/>
            <a:ext cx="1686725" cy="2407375"/>
          </a:xfrm>
          <a:prstGeom prst="rect">
            <a:avLst/>
          </a:prstGeom>
          <a:noFill/>
          <a:ln>
            <a:noFill/>
          </a:ln>
        </p:spPr>
      </p:pic>
      <p:pic>
        <p:nvPicPr>
          <p:cNvPr id="373" name="Google Shape;373;g2eb1eb7fa4f_0_179"/>
          <p:cNvPicPr preferRelativeResize="0"/>
          <p:nvPr/>
        </p:nvPicPr>
        <p:blipFill rotWithShape="1">
          <a:blip r:embed="rId5">
            <a:alphaModFix/>
          </a:blip>
          <a:srcRect/>
          <a:stretch/>
        </p:blipFill>
        <p:spPr>
          <a:xfrm>
            <a:off x="6255866" y="2961916"/>
            <a:ext cx="2002968" cy="1402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0"/>
          <p:cNvSpPr txBox="1">
            <a:spLocks noGrp="1"/>
          </p:cNvSpPr>
          <p:nvPr>
            <p:ph type="body" idx="1"/>
          </p:nvPr>
        </p:nvSpPr>
        <p:spPr>
          <a:xfrm>
            <a:off x="499600" y="1516050"/>
            <a:ext cx="5935800" cy="251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100"/>
              <a:buNone/>
            </a:pPr>
            <a:r>
              <a:rPr lang="en-US" sz="2000">
                <a:latin typeface="Trebuchet MS"/>
                <a:ea typeface="Trebuchet MS"/>
                <a:cs typeface="Trebuchet MS"/>
                <a:sym typeface="Trebuchet MS"/>
              </a:rPr>
              <a:t>El Equipo del Programa de Educación para Personas Desamparadas de </a:t>
            </a:r>
            <a:r>
              <a:rPr lang="en-US" sz="2000" i="1">
                <a:latin typeface="Trebuchet MS"/>
                <a:ea typeface="Trebuchet MS"/>
                <a:cs typeface="Trebuchet MS"/>
                <a:sym typeface="Trebuchet MS"/>
              </a:rPr>
              <a:t>McKinney-Vento</a:t>
            </a:r>
            <a:r>
              <a:rPr lang="en-US" sz="2000">
                <a:latin typeface="Trebuchet MS"/>
                <a:ea typeface="Trebuchet MS"/>
                <a:cs typeface="Trebuchet MS"/>
                <a:sym typeface="Trebuchet MS"/>
              </a:rPr>
              <a:t> (</a:t>
            </a:r>
            <a:r>
              <a:rPr lang="en-US" sz="2000" i="1">
                <a:latin typeface="Trebuchet MS"/>
                <a:ea typeface="Trebuchet MS"/>
                <a:cs typeface="Trebuchet MS"/>
                <a:sym typeface="Trebuchet MS"/>
              </a:rPr>
              <a:t>MVP</a:t>
            </a:r>
            <a:r>
              <a:rPr lang="en-US" sz="2000">
                <a:latin typeface="Trebuchet MS"/>
                <a:ea typeface="Trebuchet MS"/>
                <a:cs typeface="Trebuchet MS"/>
                <a:sym typeface="Trebuchet MS"/>
              </a:rPr>
              <a:t>) puede ayudar a las familias que viven:</a:t>
            </a:r>
            <a:endParaRPr sz="2000">
              <a:latin typeface="Trebuchet MS"/>
              <a:ea typeface="Trebuchet MS"/>
              <a:cs typeface="Trebuchet MS"/>
              <a:sym typeface="Trebuchet MS"/>
            </a:endParaRPr>
          </a:p>
          <a:p>
            <a:pPr marL="557213" lvl="1" indent="-214312"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en un refugio, motel, vehículo o campamento;</a:t>
            </a:r>
            <a:endParaRPr sz="1800">
              <a:latin typeface="Trebuchet MS"/>
              <a:ea typeface="Trebuchet MS"/>
              <a:cs typeface="Trebuchet MS"/>
              <a:sym typeface="Trebuchet MS"/>
            </a:endParaRPr>
          </a:p>
          <a:p>
            <a:pPr marL="557213" lvl="1" indent="-214312"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en la calle;</a:t>
            </a:r>
            <a:endParaRPr sz="1800">
              <a:latin typeface="Trebuchet MS"/>
              <a:ea typeface="Trebuchet MS"/>
              <a:cs typeface="Trebuchet MS"/>
              <a:sym typeface="Trebuchet MS"/>
            </a:endParaRPr>
          </a:p>
          <a:p>
            <a:pPr marL="557213" lvl="1" indent="-214312"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en edificios abandonados o viviendas precarias;</a:t>
            </a:r>
            <a:endParaRPr sz="1800">
              <a:latin typeface="Trebuchet MS"/>
              <a:ea typeface="Trebuchet MS"/>
              <a:cs typeface="Trebuchet MS"/>
              <a:sym typeface="Trebuchet MS"/>
            </a:endParaRPr>
          </a:p>
          <a:p>
            <a:pPr marL="557213" lvl="1" indent="-214312"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en moteles/hoteles; o</a:t>
            </a:r>
            <a:endParaRPr sz="1800">
              <a:latin typeface="Trebuchet MS"/>
              <a:ea typeface="Trebuchet MS"/>
              <a:cs typeface="Trebuchet MS"/>
              <a:sym typeface="Trebuchet MS"/>
            </a:endParaRPr>
          </a:p>
          <a:p>
            <a:pPr marL="557213" lvl="1" indent="-214312"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temporalmente con familiares o amigos debido a una dificultad</a:t>
            </a:r>
            <a:endParaRPr sz="1800">
              <a:latin typeface="Trebuchet MS"/>
              <a:ea typeface="Trebuchet MS"/>
              <a:cs typeface="Trebuchet MS"/>
              <a:sym typeface="Trebuchet MS"/>
            </a:endParaRPr>
          </a:p>
        </p:txBody>
      </p:sp>
      <p:sp>
        <p:nvSpPr>
          <p:cNvPr id="380" name="Google Shape;380;p20"/>
          <p:cNvSpPr txBox="1">
            <a:spLocks noGrp="1"/>
          </p:cNvSpPr>
          <p:nvPr>
            <p:ph type="title"/>
          </p:nvPr>
        </p:nvSpPr>
        <p:spPr>
          <a:xfrm>
            <a:off x="748146" y="606408"/>
            <a:ext cx="7780800" cy="466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300"/>
              <a:buFont typeface="Times New Roman"/>
              <a:buNone/>
            </a:pPr>
            <a:r>
              <a:rPr lang="en-US" sz="3000" b="1">
                <a:latin typeface="Trebuchet MS"/>
                <a:ea typeface="Trebuchet MS"/>
                <a:cs typeface="Trebuchet MS"/>
                <a:sym typeface="Trebuchet MS"/>
              </a:rPr>
              <a:t>Estudiantes que Sufren Desamparo</a:t>
            </a:r>
            <a:br>
              <a:rPr lang="en-US" sz="3000" b="1">
                <a:latin typeface="Trebuchet MS"/>
                <a:ea typeface="Trebuchet MS"/>
                <a:cs typeface="Trebuchet MS"/>
                <a:sym typeface="Trebuchet MS"/>
              </a:rPr>
            </a:br>
            <a:r>
              <a:rPr lang="en-US" sz="2000" b="1">
                <a:latin typeface="Trebuchet MS"/>
                <a:ea typeface="Trebuchet MS"/>
                <a:cs typeface="Trebuchet MS"/>
                <a:sym typeface="Trebuchet MS"/>
              </a:rPr>
              <a:t>Todo Estudiante Tiene el Derecho a Recibir Educación</a:t>
            </a:r>
            <a:endParaRPr sz="2000">
              <a:latin typeface="Trebuchet MS"/>
              <a:ea typeface="Trebuchet MS"/>
              <a:cs typeface="Trebuchet MS"/>
              <a:sym typeface="Trebuchet MS"/>
            </a:endParaRPr>
          </a:p>
        </p:txBody>
      </p:sp>
      <p:sp>
        <p:nvSpPr>
          <p:cNvPr id="381" name="Google Shape;381;p2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22</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1"/>
          <p:cNvSpPr txBox="1">
            <a:spLocks noGrp="1"/>
          </p:cNvSpPr>
          <p:nvPr>
            <p:ph type="body" idx="1"/>
          </p:nvPr>
        </p:nvSpPr>
        <p:spPr>
          <a:xfrm>
            <a:off x="418775" y="1169525"/>
            <a:ext cx="8406000" cy="2503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100"/>
              <a:buNone/>
            </a:pPr>
            <a:r>
              <a:rPr lang="en-US" sz="2000">
                <a:latin typeface="Trebuchet MS"/>
                <a:ea typeface="Trebuchet MS"/>
                <a:cs typeface="Trebuchet MS"/>
                <a:sym typeface="Trebuchet MS"/>
              </a:rPr>
              <a:t>Cada escuela tiene un Contacto </a:t>
            </a:r>
            <a:r>
              <a:rPr lang="en-US" sz="2000" i="1">
                <a:latin typeface="Trebuchet MS"/>
                <a:ea typeface="Trebuchet MS"/>
                <a:cs typeface="Trebuchet MS"/>
                <a:sym typeface="Trebuchet MS"/>
              </a:rPr>
              <a:t>McKinney-Vento</a:t>
            </a:r>
            <a:r>
              <a:rPr lang="en-US" sz="2000">
                <a:latin typeface="Trebuchet MS"/>
                <a:ea typeface="Trebuchet MS"/>
                <a:cs typeface="Trebuchet MS"/>
                <a:sym typeface="Trebuchet MS"/>
              </a:rPr>
              <a:t> y un Administrador de Casos asignado del Programa de Educación para Personas Desamparadas </a:t>
            </a:r>
            <a:r>
              <a:rPr lang="en-US" sz="2000" i="1">
                <a:latin typeface="Trebuchet MS"/>
                <a:ea typeface="Trebuchet MS"/>
                <a:cs typeface="Trebuchet MS"/>
                <a:sym typeface="Trebuchet MS"/>
              </a:rPr>
              <a:t>McKinney-Vento</a:t>
            </a:r>
            <a:r>
              <a:rPr lang="en-US" sz="2000">
                <a:latin typeface="Trebuchet MS"/>
                <a:ea typeface="Trebuchet MS"/>
                <a:cs typeface="Trebuchet MS"/>
                <a:sym typeface="Trebuchet MS"/>
              </a:rPr>
              <a:t> (</a:t>
            </a:r>
            <a:r>
              <a:rPr lang="en-US" sz="2000" i="1">
                <a:latin typeface="Trebuchet MS"/>
                <a:ea typeface="Trebuchet MS"/>
                <a:cs typeface="Trebuchet MS"/>
                <a:sym typeface="Trebuchet MS"/>
              </a:rPr>
              <a:t>MVP</a:t>
            </a:r>
            <a:r>
              <a:rPr lang="en-US" sz="2000">
                <a:latin typeface="Trebuchet MS"/>
                <a:ea typeface="Trebuchet MS"/>
                <a:cs typeface="Trebuchet MS"/>
                <a:sym typeface="Trebuchet MS"/>
              </a:rPr>
              <a:t>) que trabaja con las familias para:</a:t>
            </a:r>
            <a:endParaRPr sz="2000">
              <a:latin typeface="Trebuchet MS"/>
              <a:ea typeface="Trebuchet MS"/>
              <a:cs typeface="Trebuchet MS"/>
              <a:sym typeface="Trebuchet MS"/>
            </a:endParaRPr>
          </a:p>
          <a:p>
            <a:pPr marL="557213" lvl="1" indent="-222883" algn="l" rtl="0">
              <a:lnSpc>
                <a:spcPct val="115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proveer útiles escolares, uniformes, servicios complementarios y comidas escolares gratuitas;</a:t>
            </a:r>
            <a:endParaRPr sz="1800">
              <a:latin typeface="Trebuchet MS"/>
              <a:ea typeface="Trebuchet MS"/>
              <a:cs typeface="Trebuchet MS"/>
              <a:sym typeface="Trebuchet MS"/>
            </a:endParaRPr>
          </a:p>
          <a:p>
            <a:pPr marL="557213" lvl="1" indent="-222883" algn="l" rtl="0">
              <a:lnSpc>
                <a:spcPct val="115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organizar el transporte hacia y desde la escuela de origen;</a:t>
            </a:r>
            <a:endParaRPr sz="1800">
              <a:latin typeface="Trebuchet MS"/>
              <a:ea typeface="Trebuchet MS"/>
              <a:cs typeface="Trebuchet MS"/>
              <a:sym typeface="Trebuchet MS"/>
            </a:endParaRPr>
          </a:p>
          <a:p>
            <a:pPr marL="557213" lvl="1" indent="-222883" algn="l" rtl="0">
              <a:lnSpc>
                <a:spcPct val="115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encontrar apoyo y recursos comunitarios;</a:t>
            </a:r>
            <a:endParaRPr sz="1800">
              <a:latin typeface="Trebuchet MS"/>
              <a:ea typeface="Trebuchet MS"/>
              <a:cs typeface="Trebuchet MS"/>
              <a:sym typeface="Trebuchet MS"/>
            </a:endParaRPr>
          </a:p>
          <a:p>
            <a:pPr marL="557213" lvl="1" indent="-222883" algn="l" rtl="0">
              <a:lnSpc>
                <a:spcPct val="115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decidir qué escuela sería la mejor para el niño/a;</a:t>
            </a:r>
            <a:endParaRPr sz="1800">
              <a:latin typeface="Trebuchet MS"/>
              <a:ea typeface="Trebuchet MS"/>
              <a:cs typeface="Trebuchet MS"/>
              <a:sym typeface="Trebuchet MS"/>
            </a:endParaRPr>
          </a:p>
          <a:p>
            <a:pPr marL="557213" lvl="1" indent="-222883" algn="l" rtl="0">
              <a:lnSpc>
                <a:spcPct val="115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comunicarse con la escuela;</a:t>
            </a:r>
            <a:endParaRPr sz="1800">
              <a:latin typeface="Trebuchet MS"/>
              <a:ea typeface="Trebuchet MS"/>
              <a:cs typeface="Trebuchet MS"/>
              <a:sym typeface="Trebuchet MS"/>
            </a:endParaRPr>
          </a:p>
          <a:p>
            <a:pPr marL="557213" lvl="1" indent="-222883" algn="l" rtl="0">
              <a:lnSpc>
                <a:spcPct val="115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y mucho más.</a:t>
            </a:r>
            <a:endParaRPr sz="1800">
              <a:latin typeface="Trebuchet MS"/>
              <a:ea typeface="Trebuchet MS"/>
              <a:cs typeface="Trebuchet MS"/>
              <a:sym typeface="Trebuchet MS"/>
            </a:endParaRPr>
          </a:p>
          <a:p>
            <a:pPr marL="342900" lvl="1" indent="0" algn="l" rtl="0">
              <a:lnSpc>
                <a:spcPct val="115000"/>
              </a:lnSpc>
              <a:spcBef>
                <a:spcPts val="333"/>
              </a:spcBef>
              <a:spcAft>
                <a:spcPts val="0"/>
              </a:spcAft>
              <a:buClr>
                <a:schemeClr val="dk1"/>
              </a:buClr>
              <a:buSzPts val="1800"/>
              <a:buNone/>
            </a:pPr>
            <a:endParaRPr sz="1800">
              <a:latin typeface="Times New Roman"/>
              <a:ea typeface="Times New Roman"/>
              <a:cs typeface="Times New Roman"/>
              <a:sym typeface="Times New Roman"/>
            </a:endParaRPr>
          </a:p>
        </p:txBody>
      </p:sp>
      <p:sp>
        <p:nvSpPr>
          <p:cNvPr id="388" name="Google Shape;388;p21"/>
          <p:cNvSpPr txBox="1">
            <a:spLocks noGrp="1"/>
          </p:cNvSpPr>
          <p:nvPr>
            <p:ph type="title"/>
          </p:nvPr>
        </p:nvSpPr>
        <p:spPr>
          <a:xfrm>
            <a:off x="1103350" y="488375"/>
            <a:ext cx="6517500" cy="642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300"/>
              <a:buFont typeface="Times New Roman"/>
              <a:buNone/>
            </a:pPr>
            <a:r>
              <a:rPr lang="en-US" sz="3000" b="1">
                <a:latin typeface="Trebuchet MS"/>
                <a:ea typeface="Trebuchet MS"/>
                <a:cs typeface="Trebuchet MS"/>
                <a:sym typeface="Trebuchet MS"/>
              </a:rPr>
              <a:t>Estudiantes que Sufren Desamparo</a:t>
            </a:r>
            <a:endParaRPr sz="3000">
              <a:latin typeface="Trebuchet MS"/>
              <a:ea typeface="Trebuchet MS"/>
              <a:cs typeface="Trebuchet MS"/>
              <a:sym typeface="Trebuchet MS"/>
            </a:endParaRPr>
          </a:p>
        </p:txBody>
      </p:sp>
      <p:sp>
        <p:nvSpPr>
          <p:cNvPr id="389" name="Google Shape;389;p2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23</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2"/>
          <p:cNvSpPr txBox="1">
            <a:spLocks noGrp="1"/>
          </p:cNvSpPr>
          <p:nvPr>
            <p:ph type="title"/>
          </p:nvPr>
        </p:nvSpPr>
        <p:spPr>
          <a:xfrm>
            <a:off x="287974" y="495750"/>
            <a:ext cx="8229600" cy="542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71992"/>
              <a:buFont typeface="Times New Roman"/>
              <a:buNone/>
            </a:pPr>
            <a:br>
              <a:rPr lang="en-US">
                <a:latin typeface="Times New Roman"/>
                <a:ea typeface="Times New Roman"/>
                <a:cs typeface="Times New Roman"/>
                <a:sym typeface="Times New Roman"/>
              </a:rPr>
            </a:br>
            <a:r>
              <a:rPr lang="en-US" sz="3300" b="1">
                <a:latin typeface="Trebuchet MS"/>
                <a:ea typeface="Trebuchet MS"/>
                <a:cs typeface="Trebuchet MS"/>
                <a:sym typeface="Trebuchet MS"/>
              </a:rPr>
              <a:t>Estudiantes que Sufren Desamparo</a:t>
            </a:r>
            <a:endParaRPr sz="3300" b="1">
              <a:latin typeface="Trebuchet MS"/>
              <a:ea typeface="Trebuchet MS"/>
              <a:cs typeface="Trebuchet MS"/>
              <a:sym typeface="Trebuchet MS"/>
            </a:endParaRPr>
          </a:p>
        </p:txBody>
      </p:sp>
      <p:sp>
        <p:nvSpPr>
          <p:cNvPr id="395" name="Google Shape;395;p2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24</a:t>
            </a:fld>
            <a:endParaRPr sz="1300">
              <a:solidFill>
                <a:srgbClr val="000000"/>
              </a:solidFill>
              <a:latin typeface="Arial"/>
              <a:ea typeface="Arial"/>
              <a:cs typeface="Arial"/>
              <a:sym typeface="Arial"/>
            </a:endParaRPr>
          </a:p>
        </p:txBody>
      </p:sp>
      <p:sp>
        <p:nvSpPr>
          <p:cNvPr id="396" name="Google Shape;396;p22"/>
          <p:cNvSpPr txBox="1"/>
          <p:nvPr/>
        </p:nvSpPr>
        <p:spPr>
          <a:xfrm>
            <a:off x="317950" y="1273625"/>
            <a:ext cx="8167200" cy="245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rebuchet MS"/>
                <a:ea typeface="Trebuchet MS"/>
                <a:cs typeface="Trebuchet MS"/>
                <a:sym typeface="Trebuchet MS"/>
              </a:rPr>
              <a:t>Información sobre el Contacto de </a:t>
            </a:r>
            <a:r>
              <a:rPr lang="en-US" sz="2000" b="1" i="1" u="none" strike="noStrike" cap="none">
                <a:solidFill>
                  <a:srgbClr val="000000"/>
                </a:solidFill>
                <a:latin typeface="Trebuchet MS"/>
                <a:ea typeface="Trebuchet MS"/>
                <a:cs typeface="Trebuchet MS"/>
                <a:sym typeface="Trebuchet MS"/>
              </a:rPr>
              <a:t>MVP</a:t>
            </a:r>
            <a:endParaRPr sz="20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mes New Roman"/>
              <a:ea typeface="Times New Roman"/>
              <a:cs typeface="Times New Roman"/>
              <a:sym typeface="Times New Roman"/>
            </a:endParaRPr>
          </a:p>
          <a:p>
            <a:pPr marL="292100" marR="0" lvl="0" indent="-2921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Información de Contacto del Programa de Educación para Personas Desamparadas de </a:t>
            </a:r>
            <a:r>
              <a:rPr lang="en-US" sz="2000" b="0" i="1" u="none" strike="noStrike" cap="none">
                <a:solidFill>
                  <a:schemeClr val="dk2"/>
                </a:solidFill>
                <a:latin typeface="Trebuchet MS"/>
                <a:ea typeface="Trebuchet MS"/>
                <a:cs typeface="Trebuchet MS"/>
                <a:sym typeface="Trebuchet MS"/>
              </a:rPr>
              <a:t>McKinney-Vento</a:t>
            </a:r>
            <a:r>
              <a:rPr lang="en-US" sz="2000" b="0" i="0" u="none" strike="noStrike" cap="none">
                <a:solidFill>
                  <a:schemeClr val="dk2"/>
                </a:solidFill>
                <a:latin typeface="Trebuchet MS"/>
                <a:ea typeface="Trebuchet MS"/>
                <a:cs typeface="Trebuchet MS"/>
                <a:sym typeface="Trebuchet MS"/>
              </a:rPr>
              <a:t> (</a:t>
            </a:r>
            <a:r>
              <a:rPr lang="en-US" sz="2000" b="0" i="1" u="none" strike="noStrike" cap="none">
                <a:solidFill>
                  <a:schemeClr val="dk2"/>
                </a:solidFill>
                <a:latin typeface="Trebuchet MS"/>
                <a:ea typeface="Trebuchet MS"/>
                <a:cs typeface="Trebuchet MS"/>
                <a:sym typeface="Trebuchet MS"/>
              </a:rPr>
              <a:t>MVP</a:t>
            </a:r>
            <a:r>
              <a:rPr lang="en-US" sz="2000" b="0" i="0" u="none" strike="noStrike" cap="none">
                <a:solidFill>
                  <a:schemeClr val="dk2"/>
                </a:solidFill>
                <a:latin typeface="Trebuchet MS"/>
                <a:ea typeface="Trebuchet MS"/>
                <a:cs typeface="Trebuchet MS"/>
                <a:sym typeface="Trebuchet MS"/>
              </a:rPr>
              <a:t>) o si desean completar un </a:t>
            </a:r>
            <a:r>
              <a:rPr lang="en-US" sz="2000" b="0" i="1" u="none" strike="noStrike" cap="none">
                <a:solidFill>
                  <a:schemeClr val="dk2"/>
                </a:solidFill>
                <a:latin typeface="Trebuchet MS"/>
                <a:ea typeface="Trebuchet MS"/>
                <a:cs typeface="Trebuchet MS"/>
                <a:sym typeface="Trebuchet MS"/>
              </a:rPr>
              <a:t>Student Housing Questionnaire</a:t>
            </a:r>
            <a:r>
              <a:rPr lang="en-US" sz="2000" b="0" i="0" u="none" strike="noStrike" cap="none">
                <a:solidFill>
                  <a:schemeClr val="dk2"/>
                </a:solidFill>
                <a:latin typeface="Trebuchet MS"/>
                <a:ea typeface="Trebuchet MS"/>
                <a:cs typeface="Trebuchet MS"/>
                <a:sym typeface="Trebuchet MS"/>
              </a:rPr>
              <a:t> </a:t>
            </a:r>
            <a:endParaRPr sz="2000" b="0" i="0" u="none" strike="noStrike" cap="none">
              <a:solidFill>
                <a:schemeClr val="dk2"/>
              </a:solidFill>
              <a:latin typeface="Trebuchet MS"/>
              <a:ea typeface="Trebuchet MS"/>
              <a:cs typeface="Trebuchet MS"/>
              <a:sym typeface="Trebuchet MS"/>
            </a:endParaRPr>
          </a:p>
          <a:p>
            <a:pPr marL="914400" marR="0" lvl="1" indent="-3556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Llamen al (561) 350-0778 </a:t>
            </a:r>
            <a:endParaRPr sz="2000" b="0" i="0" u="none" strike="noStrike" cap="none">
              <a:solidFill>
                <a:schemeClr val="dk2"/>
              </a:solidFill>
              <a:latin typeface="Trebuchet MS"/>
              <a:ea typeface="Trebuchet MS"/>
              <a:cs typeface="Trebuchet MS"/>
              <a:sym typeface="Trebuchet MS"/>
            </a:endParaRPr>
          </a:p>
          <a:p>
            <a:pPr marL="914400" marR="0" lvl="1" indent="-3556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Envíen un correo electrónico a </a:t>
            </a:r>
            <a:r>
              <a:rPr lang="en-US" sz="2000" b="0" i="0" u="sng" strike="noStrike" cap="none">
                <a:solidFill>
                  <a:srgbClr val="0B5394"/>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MVPhomeless@palmbeachschools.org</a:t>
            </a:r>
            <a:endParaRPr sz="2000" b="0" i="0" u="none" strike="noStrike" cap="none">
              <a:solidFill>
                <a:schemeClr val="dk2"/>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3"/>
          <p:cNvSpPr txBox="1">
            <a:spLocks noGrp="1"/>
          </p:cNvSpPr>
          <p:nvPr>
            <p:ph type="body" idx="1"/>
          </p:nvPr>
        </p:nvSpPr>
        <p:spPr>
          <a:xfrm>
            <a:off x="999450" y="1200073"/>
            <a:ext cx="7577400" cy="3132600"/>
          </a:xfrm>
          <a:prstGeom prst="rect">
            <a:avLst/>
          </a:prstGeom>
          <a:noFill/>
          <a:ln>
            <a:noFill/>
          </a:ln>
        </p:spPr>
        <p:txBody>
          <a:bodyPr spcFirstLastPara="1" wrap="square" lIns="91425" tIns="45700" rIns="91425" bIns="45700" anchor="t" anchorCtr="0">
            <a:normAutofit fontScale="62500" lnSpcReduction="10000"/>
          </a:bodyPr>
          <a:lstStyle/>
          <a:p>
            <a:pPr marL="342900" lvl="0" indent="-290939" algn="l" rtl="0">
              <a:lnSpc>
                <a:spcPct val="115000"/>
              </a:lnSpc>
              <a:spcBef>
                <a:spcPts val="0"/>
              </a:spcBef>
              <a:spcAft>
                <a:spcPts val="0"/>
              </a:spcAft>
              <a:buClr>
                <a:schemeClr val="dk1"/>
              </a:buClr>
              <a:buSzPct val="100000"/>
              <a:buFont typeface="Trebuchet MS"/>
              <a:buChar char="●"/>
            </a:pPr>
            <a:r>
              <a:rPr lang="en-US" sz="2850">
                <a:latin typeface="Trebuchet MS"/>
                <a:ea typeface="Trebuchet MS"/>
                <a:cs typeface="Trebuchet MS"/>
                <a:sym typeface="Trebuchet MS"/>
              </a:rPr>
              <a:t>La oportunidad de los padres para hacer preguntas y proporcionar sus opiniones</a:t>
            </a:r>
            <a:endParaRPr sz="2850">
              <a:latin typeface="Trebuchet MS"/>
              <a:ea typeface="Trebuchet MS"/>
              <a:cs typeface="Trebuchet MS"/>
              <a:sym typeface="Trebuchet MS"/>
            </a:endParaRPr>
          </a:p>
          <a:p>
            <a:pPr marL="342900" lvl="0" indent="-290939" algn="l" rtl="0">
              <a:lnSpc>
                <a:spcPct val="115000"/>
              </a:lnSpc>
              <a:spcBef>
                <a:spcPts val="520"/>
              </a:spcBef>
              <a:spcAft>
                <a:spcPts val="0"/>
              </a:spcAft>
              <a:buClr>
                <a:schemeClr val="dk1"/>
              </a:buClr>
              <a:buSzPct val="100000"/>
              <a:buFont typeface="Trebuchet MS"/>
              <a:buChar char="●"/>
            </a:pPr>
            <a:r>
              <a:rPr lang="en-US" sz="2850">
                <a:latin typeface="Trebuchet MS"/>
                <a:ea typeface="Trebuchet MS"/>
                <a:cs typeface="Trebuchet MS"/>
                <a:sym typeface="Trebuchet MS"/>
              </a:rPr>
              <a:t>Evaluación completa</a:t>
            </a:r>
            <a:endParaRPr sz="2850">
              <a:latin typeface="Trebuchet MS"/>
              <a:ea typeface="Trebuchet MS"/>
              <a:cs typeface="Trebuchet MS"/>
              <a:sym typeface="Trebuchet MS"/>
            </a:endParaRPr>
          </a:p>
          <a:p>
            <a:pPr marL="342900" lvl="0" indent="-177800" algn="l" rtl="0">
              <a:lnSpc>
                <a:spcPct val="115000"/>
              </a:lnSpc>
              <a:spcBef>
                <a:spcPts val="520"/>
              </a:spcBef>
              <a:spcAft>
                <a:spcPts val="0"/>
              </a:spcAft>
              <a:buClr>
                <a:schemeClr val="dk1"/>
              </a:buClr>
              <a:buSzPct val="100000"/>
              <a:buNone/>
            </a:pPr>
            <a:endParaRPr sz="2600">
              <a:latin typeface="Times New Roman"/>
              <a:ea typeface="Times New Roman"/>
              <a:cs typeface="Times New Roman"/>
              <a:sym typeface="Times New Roman"/>
            </a:endParaRPr>
          </a:p>
          <a:p>
            <a:pPr marL="0" lvl="0" indent="0" algn="l" rtl="0">
              <a:lnSpc>
                <a:spcPct val="115000"/>
              </a:lnSpc>
              <a:spcBef>
                <a:spcPts val="480"/>
              </a:spcBef>
              <a:spcAft>
                <a:spcPts val="0"/>
              </a:spcAft>
              <a:buClr>
                <a:schemeClr val="dk1"/>
              </a:buClr>
              <a:buSzPct val="171428"/>
              <a:buNone/>
            </a:pPr>
            <a:endParaRPr>
              <a:latin typeface="Times New Roman"/>
              <a:ea typeface="Times New Roman"/>
              <a:cs typeface="Times New Roman"/>
              <a:sym typeface="Times New Roman"/>
            </a:endParaRPr>
          </a:p>
          <a:p>
            <a:pPr marL="0" lvl="0" indent="0" algn="l" rtl="0">
              <a:lnSpc>
                <a:spcPct val="115000"/>
              </a:lnSpc>
              <a:spcBef>
                <a:spcPts val="480"/>
              </a:spcBef>
              <a:spcAft>
                <a:spcPts val="0"/>
              </a:spcAft>
              <a:buClr>
                <a:schemeClr val="dk1"/>
              </a:buClr>
              <a:buSzPct val="171428"/>
              <a:buNone/>
            </a:pPr>
            <a:endParaRPr>
              <a:latin typeface="Times New Roman"/>
              <a:ea typeface="Times New Roman"/>
              <a:cs typeface="Times New Roman"/>
              <a:sym typeface="Times New Roman"/>
            </a:endParaRPr>
          </a:p>
          <a:p>
            <a:pPr marL="0" lvl="0" indent="0" algn="l" rtl="0">
              <a:lnSpc>
                <a:spcPct val="115000"/>
              </a:lnSpc>
              <a:spcBef>
                <a:spcPts val="480"/>
              </a:spcBef>
              <a:spcAft>
                <a:spcPts val="0"/>
              </a:spcAft>
              <a:buClr>
                <a:schemeClr val="dk1"/>
              </a:buClr>
              <a:buSzPct val="171428"/>
              <a:buNone/>
            </a:pPr>
            <a:endParaRPr>
              <a:latin typeface="Times New Roman"/>
              <a:ea typeface="Times New Roman"/>
              <a:cs typeface="Times New Roman"/>
              <a:sym typeface="Times New Roman"/>
            </a:endParaRPr>
          </a:p>
          <a:p>
            <a:pPr marL="0" lvl="0" indent="0" algn="l" rtl="0">
              <a:lnSpc>
                <a:spcPct val="115000"/>
              </a:lnSpc>
              <a:spcBef>
                <a:spcPts val="480"/>
              </a:spcBef>
              <a:spcAft>
                <a:spcPts val="0"/>
              </a:spcAft>
              <a:buClr>
                <a:schemeClr val="dk1"/>
              </a:buClr>
              <a:buSzPct val="75000"/>
              <a:buNone/>
            </a:pPr>
            <a:r>
              <a:rPr lang="en-US" sz="3200">
                <a:latin typeface="Trebuchet MS"/>
                <a:ea typeface="Trebuchet MS"/>
                <a:cs typeface="Trebuchet MS"/>
                <a:sym typeface="Trebuchet MS"/>
              </a:rPr>
              <a:t>Gracias por su asistencia, su participación y sus opiniones. </a:t>
            </a:r>
            <a:endParaRPr sz="3200">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ct val="75000"/>
              <a:buNone/>
            </a:pPr>
            <a:endParaRPr sz="3200">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ct val="75000"/>
              <a:buNone/>
            </a:pPr>
            <a:r>
              <a:rPr lang="en-US" sz="3200" b="1">
                <a:latin typeface="Trebuchet MS"/>
                <a:ea typeface="Trebuchet MS"/>
                <a:cs typeface="Trebuchet MS"/>
                <a:sym typeface="Trebuchet MS"/>
              </a:rPr>
              <a:t>¡Esperamos un exitoso año escolar!</a:t>
            </a:r>
            <a:endParaRPr sz="3200" b="1">
              <a:latin typeface="Trebuchet MS"/>
              <a:ea typeface="Trebuchet MS"/>
              <a:cs typeface="Trebuchet MS"/>
              <a:sym typeface="Trebuchet MS"/>
            </a:endParaRPr>
          </a:p>
        </p:txBody>
      </p:sp>
      <p:sp>
        <p:nvSpPr>
          <p:cNvPr id="403" name="Google Shape;403;p23"/>
          <p:cNvSpPr txBox="1">
            <a:spLocks noGrp="1"/>
          </p:cNvSpPr>
          <p:nvPr>
            <p:ph type="title"/>
          </p:nvPr>
        </p:nvSpPr>
        <p:spPr>
          <a:xfrm>
            <a:off x="457200" y="46582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Conclusión </a:t>
            </a:r>
            <a:endParaRPr sz="3000">
              <a:latin typeface="Trebuchet MS"/>
              <a:ea typeface="Trebuchet MS"/>
              <a:cs typeface="Trebuchet MS"/>
              <a:sym typeface="Trebuchet MS"/>
            </a:endParaRPr>
          </a:p>
        </p:txBody>
      </p:sp>
      <p:sp>
        <p:nvSpPr>
          <p:cNvPr id="404" name="Google Shape;404;p2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25</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
          <p:cNvSpPr txBox="1">
            <a:spLocks noGrp="1"/>
          </p:cNvSpPr>
          <p:nvPr>
            <p:ph type="body" idx="1"/>
          </p:nvPr>
        </p:nvSpPr>
        <p:spPr>
          <a:xfrm>
            <a:off x="2540125" y="1062050"/>
            <a:ext cx="6527700" cy="705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US" sz="2000">
                <a:latin typeface="Trebuchet MS"/>
                <a:ea typeface="Trebuchet MS"/>
                <a:cs typeface="Trebuchet MS"/>
                <a:sym typeface="Trebuchet MS"/>
              </a:rPr>
              <a:t>El programa Título I es parte de una ley federal que otorga dinero a las escuelas seleccionadas para:</a:t>
            </a:r>
            <a:endParaRPr sz="2000">
              <a:latin typeface="Trebuchet MS"/>
              <a:ea typeface="Trebuchet MS"/>
              <a:cs typeface="Trebuchet MS"/>
              <a:sym typeface="Trebuchet MS"/>
            </a:endParaRPr>
          </a:p>
        </p:txBody>
      </p:sp>
      <p:sp>
        <p:nvSpPr>
          <p:cNvPr id="201" name="Google Shape;201;p3"/>
          <p:cNvSpPr txBox="1">
            <a:spLocks noGrp="1"/>
          </p:cNvSpPr>
          <p:nvPr>
            <p:ph type="body" idx="2"/>
          </p:nvPr>
        </p:nvSpPr>
        <p:spPr>
          <a:xfrm>
            <a:off x="3344334" y="1894646"/>
            <a:ext cx="4865100" cy="2468100"/>
          </a:xfrm>
          <a:prstGeom prst="rect">
            <a:avLst/>
          </a:prstGeom>
          <a:noFill/>
          <a:ln>
            <a:noFill/>
          </a:ln>
        </p:spPr>
        <p:txBody>
          <a:bodyPr spcFirstLastPara="1" wrap="square" lIns="91425" tIns="45700" rIns="91425" bIns="45700" anchor="t" anchorCtr="0">
            <a:noAutofit/>
          </a:bodyPr>
          <a:lstStyle/>
          <a:p>
            <a:pPr marL="342900" lvl="0" indent="-3048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ayudar a satisfacer las necesidades y metas educativas de los estudiantes,</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proporcionar personal con desarrollo profesional y</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apoyar las asociaciones entre la escuela y las familias.</a:t>
            </a:r>
            <a:endParaRPr sz="2000">
              <a:latin typeface="Trebuchet MS"/>
              <a:ea typeface="Trebuchet MS"/>
              <a:cs typeface="Trebuchet MS"/>
              <a:sym typeface="Trebuchet MS"/>
            </a:endParaRPr>
          </a:p>
          <a:p>
            <a:pPr marL="342900" lvl="0" indent="-165100" algn="l" rtl="0">
              <a:lnSpc>
                <a:spcPct val="115000"/>
              </a:lnSpc>
              <a:spcBef>
                <a:spcPts val="560"/>
              </a:spcBef>
              <a:spcAft>
                <a:spcPts val="0"/>
              </a:spcAft>
              <a:buClr>
                <a:schemeClr val="dk1"/>
              </a:buClr>
              <a:buSzPts val="2800"/>
              <a:buNone/>
            </a:pPr>
            <a:endParaRPr sz="2800"/>
          </a:p>
        </p:txBody>
      </p:sp>
      <p:sp>
        <p:nvSpPr>
          <p:cNvPr id="202" name="Google Shape;202;p3"/>
          <p:cNvSpPr txBox="1">
            <a:spLocks noGrp="1"/>
          </p:cNvSpPr>
          <p:nvPr>
            <p:ph type="title"/>
          </p:nvPr>
        </p:nvSpPr>
        <p:spPr>
          <a:xfrm>
            <a:off x="457200" y="196851"/>
            <a:ext cx="8229600" cy="768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¿Qué es el programa Título I?</a:t>
            </a:r>
            <a:endParaRPr sz="3000">
              <a:latin typeface="Trebuchet MS"/>
              <a:ea typeface="Trebuchet MS"/>
              <a:cs typeface="Trebuchet MS"/>
              <a:sym typeface="Trebuchet MS"/>
            </a:endParaRPr>
          </a:p>
        </p:txBody>
      </p:sp>
      <p:sp>
        <p:nvSpPr>
          <p:cNvPr id="203" name="Google Shape;203;p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3</a:t>
            </a:fld>
            <a:endParaRPr/>
          </a:p>
        </p:txBody>
      </p:sp>
      <p:pic>
        <p:nvPicPr>
          <p:cNvPr id="204" name="Google Shape;204;p3" descr="Elementary Graduates.png"/>
          <p:cNvPicPr preferRelativeResize="0"/>
          <p:nvPr/>
        </p:nvPicPr>
        <p:blipFill rotWithShape="1">
          <a:blip r:embed="rId3">
            <a:alphaModFix/>
          </a:blip>
          <a:srcRect/>
          <a:stretch/>
        </p:blipFill>
        <p:spPr>
          <a:xfrm>
            <a:off x="-1286" y="2406795"/>
            <a:ext cx="2743017" cy="2057263"/>
          </a:xfrm>
          <a:prstGeom prst="rect">
            <a:avLst/>
          </a:prstGeom>
          <a:noFill/>
          <a:ln>
            <a:noFill/>
          </a:ln>
        </p:spPr>
      </p:pic>
      <p:pic>
        <p:nvPicPr>
          <p:cNvPr id="205" name="Google Shape;205;p3" descr="MiddleSchool Latino.png"/>
          <p:cNvPicPr preferRelativeResize="0"/>
          <p:nvPr/>
        </p:nvPicPr>
        <p:blipFill rotWithShape="1">
          <a:blip r:embed="rId4">
            <a:alphaModFix/>
          </a:blip>
          <a:srcRect/>
          <a:stretch/>
        </p:blipFill>
        <p:spPr>
          <a:xfrm>
            <a:off x="-1286" y="863745"/>
            <a:ext cx="2743017" cy="20572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
          <p:cNvSpPr txBox="1">
            <a:spLocks noGrp="1"/>
          </p:cNvSpPr>
          <p:nvPr>
            <p:ph type="body" idx="1"/>
          </p:nvPr>
        </p:nvSpPr>
        <p:spPr>
          <a:xfrm>
            <a:off x="2679878" y="1141950"/>
            <a:ext cx="6248700" cy="2859600"/>
          </a:xfrm>
          <a:prstGeom prst="rect">
            <a:avLst/>
          </a:prstGeom>
          <a:noFill/>
          <a:ln>
            <a:noFill/>
          </a:ln>
        </p:spPr>
        <p:txBody>
          <a:bodyPr spcFirstLastPara="1" wrap="square" lIns="91425" tIns="45700" rIns="91425" bIns="45700" anchor="t" anchorCtr="0">
            <a:noAutofit/>
          </a:bodyPr>
          <a:lstStyle/>
          <a:p>
            <a:pPr marL="457189" lvl="0" indent="-406390" algn="l" rtl="0">
              <a:lnSpc>
                <a:spcPct val="115000"/>
              </a:lnSpc>
              <a:spcBef>
                <a:spcPts val="0"/>
              </a:spcBef>
              <a:spcAft>
                <a:spcPts val="0"/>
              </a:spcAft>
              <a:buSzPts val="2200"/>
              <a:buFont typeface="Trebuchet MS"/>
              <a:buChar char="•"/>
            </a:pPr>
            <a:r>
              <a:rPr lang="en-US" sz="2000" b="1">
                <a:latin typeface="Trebuchet MS"/>
                <a:ea typeface="Trebuchet MS"/>
                <a:cs typeface="Trebuchet MS"/>
                <a:sym typeface="Trebuchet MS"/>
              </a:rPr>
              <a:t>Elegibilidad para el Año Escolar 2024-2025</a:t>
            </a:r>
            <a:endParaRPr/>
          </a:p>
          <a:p>
            <a:pPr marL="1066773" lvl="1" indent="-406388" algn="l" rtl="0">
              <a:lnSpc>
                <a:spcPct val="115000"/>
              </a:lnSpc>
              <a:spcBef>
                <a:spcPts val="0"/>
              </a:spcBef>
              <a:spcAft>
                <a:spcPts val="0"/>
              </a:spcAft>
              <a:buSzPts val="2200"/>
              <a:buFont typeface="Trebuchet MS"/>
              <a:buChar char="•"/>
            </a:pPr>
            <a:r>
              <a:rPr lang="en-US">
                <a:latin typeface="Trebuchet MS"/>
                <a:ea typeface="Trebuchet MS"/>
                <a:cs typeface="Trebuchet MS"/>
                <a:sym typeface="Trebuchet MS"/>
              </a:rPr>
              <a:t>El distrito analiza los datos de ingresos (Almuerzo Gratuito y a Precio Reducido (</a:t>
            </a:r>
            <a:r>
              <a:rPr lang="en-US" i="1">
                <a:latin typeface="Trebuchet MS"/>
                <a:ea typeface="Trebuchet MS"/>
                <a:cs typeface="Trebuchet MS"/>
                <a:sym typeface="Trebuchet MS"/>
              </a:rPr>
              <a:t>FRPL,</a:t>
            </a:r>
            <a:r>
              <a:rPr lang="en-US">
                <a:latin typeface="Trebuchet MS"/>
                <a:ea typeface="Trebuchet MS"/>
                <a:cs typeface="Trebuchet MS"/>
                <a:sym typeface="Trebuchet MS"/>
              </a:rPr>
              <a:t> por sus siglas en inglés), Certificación Directa)</a:t>
            </a:r>
            <a:endParaRPr/>
          </a:p>
          <a:p>
            <a:pPr marL="990575" lvl="1" indent="-313258" algn="l" rtl="0">
              <a:lnSpc>
                <a:spcPct val="115000"/>
              </a:lnSpc>
              <a:spcBef>
                <a:spcPts val="747"/>
              </a:spcBef>
              <a:spcAft>
                <a:spcPts val="0"/>
              </a:spcAft>
              <a:buSzPts val="2000"/>
              <a:buFont typeface="Trebuchet MS"/>
              <a:buChar char="•"/>
            </a:pPr>
            <a:r>
              <a:rPr lang="en-US" sz="1600">
                <a:latin typeface="Trebuchet MS"/>
                <a:ea typeface="Trebuchet MS"/>
                <a:cs typeface="Trebuchet MS"/>
                <a:sym typeface="Trebuchet MS"/>
              </a:rPr>
              <a:t>El distrito establece umbrales de elegibilidad basados ​​en las leyes Federales y Estatales:</a:t>
            </a:r>
            <a:endParaRPr/>
          </a:p>
          <a:p>
            <a:pPr marL="1523962" lvl="2" indent="-237061" algn="l" rtl="0">
              <a:lnSpc>
                <a:spcPct val="115000"/>
              </a:lnSpc>
              <a:spcBef>
                <a:spcPts val="747"/>
              </a:spcBef>
              <a:spcAft>
                <a:spcPts val="0"/>
              </a:spcAft>
              <a:buSzPts val="2000"/>
              <a:buFont typeface="Trebuchet MS"/>
              <a:buChar char="•"/>
            </a:pPr>
            <a:r>
              <a:rPr lang="en-US">
                <a:latin typeface="Trebuchet MS"/>
                <a:ea typeface="Trebuchet MS"/>
                <a:cs typeface="Trebuchet MS"/>
                <a:sym typeface="Trebuchet MS"/>
              </a:rPr>
              <a:t>70% para escuelas primarias, intermedias y combinadas </a:t>
            </a:r>
            <a:endParaRPr/>
          </a:p>
          <a:p>
            <a:pPr marL="1523962" lvl="2" indent="-237061" algn="l" rtl="0">
              <a:lnSpc>
                <a:spcPct val="115000"/>
              </a:lnSpc>
              <a:spcBef>
                <a:spcPts val="747"/>
              </a:spcBef>
              <a:spcAft>
                <a:spcPts val="0"/>
              </a:spcAft>
              <a:buSzPts val="2000"/>
              <a:buFont typeface="Trebuchet MS"/>
              <a:buChar char="•"/>
            </a:pPr>
            <a:r>
              <a:rPr lang="en-US">
                <a:latin typeface="Trebuchet MS"/>
                <a:ea typeface="Trebuchet MS"/>
                <a:cs typeface="Trebuchet MS"/>
                <a:sym typeface="Trebuchet MS"/>
              </a:rPr>
              <a:t>67% para escuelas secundarias </a:t>
            </a:r>
            <a:endParaRPr/>
          </a:p>
          <a:p>
            <a:pPr marL="342900" lvl="0" indent="-190182" algn="l" rtl="0">
              <a:lnSpc>
                <a:spcPct val="115000"/>
              </a:lnSpc>
              <a:spcBef>
                <a:spcPts val="0"/>
              </a:spcBef>
              <a:spcAft>
                <a:spcPts val="0"/>
              </a:spcAft>
              <a:buClr>
                <a:schemeClr val="dk1"/>
              </a:buClr>
              <a:buSzPts val="2000"/>
              <a:buFont typeface="Trebuchet MS"/>
              <a:buNone/>
            </a:pPr>
            <a:endParaRPr sz="2000">
              <a:latin typeface="Trebuchet MS"/>
              <a:ea typeface="Trebuchet MS"/>
              <a:cs typeface="Trebuchet MS"/>
              <a:sym typeface="Trebuchet MS"/>
            </a:endParaRPr>
          </a:p>
        </p:txBody>
      </p:sp>
      <p:sp>
        <p:nvSpPr>
          <p:cNvPr id="212" name="Google Shape;212;p4"/>
          <p:cNvSpPr txBox="1">
            <a:spLocks noGrp="1"/>
          </p:cNvSpPr>
          <p:nvPr>
            <p:ph type="title"/>
          </p:nvPr>
        </p:nvSpPr>
        <p:spPr>
          <a:xfrm>
            <a:off x="152400" y="449933"/>
            <a:ext cx="899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US" sz="2400" b="1" i="0" u="none" strike="noStrike" cap="none">
                <a:solidFill>
                  <a:srgbClr val="000000"/>
                </a:solidFill>
                <a:latin typeface="Trebuchet MS"/>
                <a:ea typeface="Trebuchet MS"/>
                <a:cs typeface="Trebuchet MS"/>
                <a:sym typeface="Trebuchet MS"/>
              </a:rPr>
              <a:t>¿Cómo califica una escuela para convertirse en Título I?</a:t>
            </a:r>
            <a:endParaRPr sz="2000">
              <a:latin typeface="Trebuchet MS"/>
              <a:ea typeface="Trebuchet MS"/>
              <a:cs typeface="Trebuchet MS"/>
              <a:sym typeface="Trebuchet MS"/>
            </a:endParaRPr>
          </a:p>
        </p:txBody>
      </p:sp>
      <p:sp>
        <p:nvSpPr>
          <p:cNvPr id="213" name="Google Shape;213;p4"/>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4</a:t>
            </a:fld>
            <a:endParaRPr/>
          </a:p>
        </p:txBody>
      </p:sp>
      <p:pic>
        <p:nvPicPr>
          <p:cNvPr id="214" name="Google Shape;214;p4" descr="Elementary Sharing.png"/>
          <p:cNvPicPr preferRelativeResize="0"/>
          <p:nvPr/>
        </p:nvPicPr>
        <p:blipFill rotWithShape="1">
          <a:blip r:embed="rId3">
            <a:alphaModFix/>
          </a:blip>
          <a:srcRect/>
          <a:stretch/>
        </p:blipFill>
        <p:spPr>
          <a:xfrm>
            <a:off x="1" y="878806"/>
            <a:ext cx="2820686" cy="2222355"/>
          </a:xfrm>
          <a:prstGeom prst="rect">
            <a:avLst/>
          </a:prstGeom>
          <a:noFill/>
          <a:ln>
            <a:noFill/>
          </a:ln>
        </p:spPr>
      </p:pic>
      <p:pic>
        <p:nvPicPr>
          <p:cNvPr id="215" name="Google Shape;215;p4" descr="Middle School.png"/>
          <p:cNvPicPr preferRelativeResize="0"/>
          <p:nvPr/>
        </p:nvPicPr>
        <p:blipFill rotWithShape="1">
          <a:blip r:embed="rId4">
            <a:alphaModFix/>
          </a:blip>
          <a:srcRect/>
          <a:stretch/>
        </p:blipFill>
        <p:spPr>
          <a:xfrm>
            <a:off x="1" y="2546350"/>
            <a:ext cx="2819400" cy="2108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5"/>
          <p:cNvSpPr txBox="1">
            <a:spLocks noGrp="1"/>
          </p:cNvSpPr>
          <p:nvPr>
            <p:ph type="body" idx="1"/>
          </p:nvPr>
        </p:nvSpPr>
        <p:spPr>
          <a:xfrm>
            <a:off x="647299" y="1379475"/>
            <a:ext cx="7795200" cy="3081300"/>
          </a:xfrm>
          <a:prstGeom prst="rect">
            <a:avLst/>
          </a:prstGeom>
          <a:noFill/>
          <a:ln>
            <a:noFill/>
          </a:ln>
        </p:spPr>
        <p:txBody>
          <a:bodyPr spcFirstLastPara="1" wrap="square" lIns="91425" tIns="45700" rIns="91425" bIns="45700" anchor="t" anchorCtr="0">
            <a:normAutofit/>
          </a:bodyPr>
          <a:lstStyle/>
          <a:p>
            <a:pPr marL="342900" lvl="0" indent="-304800" algn="l" rtl="0">
              <a:lnSpc>
                <a:spcPct val="150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¡Fondos adicionales para apoyar a estudiantes, profesores y familias!</a:t>
            </a:r>
            <a:endParaRPr sz="2000">
              <a:latin typeface="Trebuchet MS"/>
              <a:ea typeface="Trebuchet MS"/>
              <a:cs typeface="Trebuchet MS"/>
              <a:sym typeface="Trebuchet MS"/>
            </a:endParaRPr>
          </a:p>
          <a:p>
            <a:pPr marL="742950" lvl="1" indent="-273050" algn="l" rtl="0">
              <a:lnSpc>
                <a:spcPct val="150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Estos fondos van más allá de lo que el Distrito proporciona.</a:t>
            </a:r>
            <a:endParaRPr>
              <a:latin typeface="Trebuchet MS"/>
              <a:ea typeface="Trebuchet MS"/>
              <a:cs typeface="Trebuchet MS"/>
              <a:sym typeface="Trebuchet MS"/>
            </a:endParaRPr>
          </a:p>
          <a:p>
            <a:pPr marL="742950" lvl="1" indent="-273050" algn="l" rtl="0">
              <a:lnSpc>
                <a:spcPct val="115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Los fondos se centran en la educación de los estudiantes, desarrollo profesional para nuestros profesores y actividades que refuerzan nuestra asociación con las familias.</a:t>
            </a:r>
            <a:endParaRPr>
              <a:latin typeface="Trebuchet MS"/>
              <a:ea typeface="Trebuchet MS"/>
              <a:cs typeface="Trebuchet MS"/>
              <a:sym typeface="Trebuchet MS"/>
            </a:endParaRPr>
          </a:p>
          <a:p>
            <a:pPr marL="342900" lvl="0" indent="-190500" algn="l" rtl="0">
              <a:lnSpc>
                <a:spcPct val="115000"/>
              </a:lnSpc>
              <a:spcBef>
                <a:spcPts val="480"/>
              </a:spcBef>
              <a:spcAft>
                <a:spcPts val="0"/>
              </a:spcAft>
              <a:buClr>
                <a:schemeClr val="dk1"/>
              </a:buClr>
              <a:buSzPts val="2400"/>
              <a:buNone/>
            </a:pPr>
            <a:endParaRPr/>
          </a:p>
        </p:txBody>
      </p:sp>
      <p:sp>
        <p:nvSpPr>
          <p:cNvPr id="222" name="Google Shape;222;p5"/>
          <p:cNvSpPr txBox="1">
            <a:spLocks noGrp="1"/>
          </p:cNvSpPr>
          <p:nvPr>
            <p:ph type="title"/>
          </p:nvPr>
        </p:nvSpPr>
        <p:spPr>
          <a:xfrm>
            <a:off x="457200" y="373856"/>
            <a:ext cx="83403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¿Qué significa para nuestra Escuela?</a:t>
            </a:r>
            <a:endParaRPr sz="3000">
              <a:latin typeface="Trebuchet MS"/>
              <a:ea typeface="Trebuchet MS"/>
              <a:cs typeface="Trebuchet MS"/>
              <a:sym typeface="Trebuchet MS"/>
            </a:endParaRPr>
          </a:p>
        </p:txBody>
      </p:sp>
      <p:sp>
        <p:nvSpPr>
          <p:cNvPr id="223" name="Google Shape;223;p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
          <p:cNvSpPr txBox="1">
            <a:spLocks noGrp="1"/>
          </p:cNvSpPr>
          <p:nvPr>
            <p:ph type="body" idx="1"/>
          </p:nvPr>
        </p:nvSpPr>
        <p:spPr>
          <a:xfrm>
            <a:off x="371789" y="1097280"/>
            <a:ext cx="8551200" cy="33831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Derechos para que los Padres y Familias sean informados e involucrados </a:t>
            </a:r>
            <a:endParaRPr sz="2000">
              <a:latin typeface="Trebuchet MS"/>
              <a:ea typeface="Trebuchet MS"/>
              <a:cs typeface="Trebuchet MS"/>
              <a:sym typeface="Trebuchet MS"/>
            </a:endParaRPr>
          </a:p>
          <a:p>
            <a:pPr marL="742950" lvl="1" indent="-270826" algn="l" rtl="0">
              <a:lnSpc>
                <a:spcPct val="115000"/>
              </a:lnSpc>
              <a:spcBef>
                <a:spcPts val="407"/>
              </a:spcBef>
              <a:spcAft>
                <a:spcPts val="0"/>
              </a:spcAft>
              <a:buClr>
                <a:schemeClr val="dk1"/>
              </a:buClr>
              <a:buSzPts val="1800"/>
              <a:buFont typeface="Trebuchet MS"/>
              <a:buChar char="•"/>
            </a:pPr>
            <a:r>
              <a:rPr lang="en-US" sz="1800">
                <a:latin typeface="Trebuchet MS"/>
                <a:ea typeface="Trebuchet MS"/>
                <a:cs typeface="Trebuchet MS"/>
                <a:sym typeface="Trebuchet MS"/>
              </a:rPr>
              <a:t>Reunión Anual de Título I</a:t>
            </a:r>
            <a:endParaRPr sz="1800">
              <a:latin typeface="Trebuchet MS"/>
              <a:ea typeface="Trebuchet MS"/>
              <a:cs typeface="Trebuchet MS"/>
              <a:sym typeface="Trebuchet MS"/>
            </a:endParaRPr>
          </a:p>
          <a:p>
            <a:pPr marL="742950" lvl="1" indent="-270826" algn="l" rtl="0">
              <a:lnSpc>
                <a:spcPct val="115000"/>
              </a:lnSpc>
              <a:spcBef>
                <a:spcPts val="407"/>
              </a:spcBef>
              <a:spcAft>
                <a:spcPts val="0"/>
              </a:spcAft>
              <a:buClr>
                <a:schemeClr val="dk1"/>
              </a:buClr>
              <a:buSzPts val="1800"/>
              <a:buFont typeface="Trebuchet MS"/>
              <a:buChar char="•"/>
            </a:pPr>
            <a:r>
              <a:rPr lang="en-US" sz="1800">
                <a:latin typeface="Trebuchet MS"/>
                <a:ea typeface="Trebuchet MS"/>
                <a:cs typeface="Trebuchet MS"/>
                <a:sym typeface="Trebuchet MS"/>
              </a:rPr>
              <a:t>Comités para la Toma de Decisiones (Reunión para la Información de las Partes Interesadas)</a:t>
            </a:r>
            <a:endParaRPr sz="1800">
              <a:latin typeface="Trebuchet MS"/>
              <a:ea typeface="Trebuchet MS"/>
              <a:cs typeface="Trebuchet MS"/>
              <a:sym typeface="Trebuchet MS"/>
            </a:endParaRPr>
          </a:p>
          <a:p>
            <a:pPr marL="742950" lvl="1" indent="-270826" algn="l" rtl="0">
              <a:lnSpc>
                <a:spcPct val="115000"/>
              </a:lnSpc>
              <a:spcBef>
                <a:spcPts val="407"/>
              </a:spcBef>
              <a:spcAft>
                <a:spcPts val="0"/>
              </a:spcAft>
              <a:buClr>
                <a:srgbClr val="000000"/>
              </a:buClr>
              <a:buSzPts val="1800"/>
              <a:buFont typeface="Trebuchet MS"/>
              <a:buChar char="•"/>
            </a:pPr>
            <a:r>
              <a:rPr lang="en-US" sz="1800">
                <a:solidFill>
                  <a:srgbClr val="000000"/>
                </a:solidFill>
                <a:latin typeface="Trebuchet MS"/>
                <a:ea typeface="Trebuchet MS"/>
                <a:cs typeface="Trebuchet MS"/>
                <a:sym typeface="Trebuchet MS"/>
              </a:rPr>
              <a:t>Derecho de los Padres para Estar Involucrados</a:t>
            </a:r>
            <a:endParaRPr sz="1800">
              <a:latin typeface="Trebuchet MS"/>
              <a:ea typeface="Trebuchet MS"/>
              <a:cs typeface="Trebuchet MS"/>
              <a:sym typeface="Trebuchet MS"/>
            </a:endParaRPr>
          </a:p>
          <a:p>
            <a:pPr marL="742950" lvl="1" indent="-270826" algn="l" rtl="0">
              <a:lnSpc>
                <a:spcPct val="115000"/>
              </a:lnSpc>
              <a:spcBef>
                <a:spcPts val="407"/>
              </a:spcBef>
              <a:spcAft>
                <a:spcPts val="0"/>
              </a:spcAft>
              <a:buClr>
                <a:schemeClr val="dk1"/>
              </a:buClr>
              <a:buSzPts val="1800"/>
              <a:buFont typeface="Trebuchet MS"/>
              <a:buChar char="•"/>
            </a:pPr>
            <a:r>
              <a:rPr lang="en-US" sz="1800">
                <a:latin typeface="Trebuchet MS"/>
                <a:ea typeface="Trebuchet MS"/>
                <a:cs typeface="Trebuchet MS"/>
                <a:sym typeface="Trebuchet MS"/>
              </a:rPr>
              <a:t>Plan de Participación de los Padres y la Familia*</a:t>
            </a:r>
            <a:endParaRPr sz="1800">
              <a:latin typeface="Trebuchet MS"/>
              <a:ea typeface="Trebuchet MS"/>
              <a:cs typeface="Trebuchet MS"/>
              <a:sym typeface="Trebuchet MS"/>
            </a:endParaRPr>
          </a:p>
          <a:p>
            <a:pPr marL="742950" lvl="1" indent="-270826" algn="l" rtl="0">
              <a:lnSpc>
                <a:spcPct val="115000"/>
              </a:lnSpc>
              <a:spcBef>
                <a:spcPts val="407"/>
              </a:spcBef>
              <a:spcAft>
                <a:spcPts val="0"/>
              </a:spcAft>
              <a:buClr>
                <a:schemeClr val="dk1"/>
              </a:buClr>
              <a:buSzPts val="1800"/>
              <a:buFont typeface="Trebuchet MS"/>
              <a:buChar char="•"/>
            </a:pPr>
            <a:r>
              <a:rPr lang="en-US" sz="1800">
                <a:latin typeface="Trebuchet MS"/>
                <a:ea typeface="Trebuchet MS"/>
                <a:cs typeface="Trebuchet MS"/>
                <a:sym typeface="Trebuchet MS"/>
              </a:rPr>
              <a:t>Acuerdo entre la Escuela y los Padres*</a:t>
            </a:r>
            <a:endParaRPr sz="1800">
              <a:latin typeface="Trebuchet MS"/>
              <a:ea typeface="Trebuchet MS"/>
              <a:cs typeface="Trebuchet MS"/>
              <a:sym typeface="Trebuchet MS"/>
            </a:endParaRPr>
          </a:p>
          <a:p>
            <a:pPr marL="742950" lvl="1" indent="-270826" algn="l" rtl="0">
              <a:lnSpc>
                <a:spcPct val="115000"/>
              </a:lnSpc>
              <a:spcBef>
                <a:spcPts val="407"/>
              </a:spcBef>
              <a:spcAft>
                <a:spcPts val="0"/>
              </a:spcAft>
              <a:buClr>
                <a:schemeClr val="dk1"/>
              </a:buClr>
              <a:buSzPts val="1800"/>
              <a:buFont typeface="Trebuchet MS"/>
              <a:buChar char="•"/>
            </a:pPr>
            <a:r>
              <a:rPr lang="en-US" sz="1800">
                <a:latin typeface="Trebuchet MS"/>
                <a:ea typeface="Trebuchet MS"/>
                <a:cs typeface="Trebuchet MS"/>
                <a:sym typeface="Trebuchet MS"/>
              </a:rPr>
              <a:t>Derecho de los Padres para Conocer las Notificaciones*</a:t>
            </a:r>
            <a:endParaRPr sz="1800">
              <a:latin typeface="Trebuchet MS"/>
              <a:ea typeface="Trebuchet MS"/>
              <a:cs typeface="Trebuchet MS"/>
              <a:sym typeface="Trebuchet MS"/>
            </a:endParaRPr>
          </a:p>
          <a:p>
            <a:pPr marL="742950" lvl="1" indent="-270826" algn="l" rtl="0">
              <a:lnSpc>
                <a:spcPct val="115000"/>
              </a:lnSpc>
              <a:spcBef>
                <a:spcPts val="407"/>
              </a:spcBef>
              <a:spcAft>
                <a:spcPts val="0"/>
              </a:spcAft>
              <a:buClr>
                <a:schemeClr val="dk1"/>
              </a:buClr>
              <a:buSzPts val="1800"/>
              <a:buFont typeface="Trebuchet MS"/>
              <a:buChar char="•"/>
            </a:pPr>
            <a:r>
              <a:rPr lang="en-US" sz="1800">
                <a:latin typeface="Trebuchet MS"/>
                <a:ea typeface="Trebuchet MS"/>
                <a:cs typeface="Trebuchet MS"/>
                <a:sym typeface="Trebuchet MS"/>
              </a:rPr>
              <a:t>Encuestas</a:t>
            </a:r>
            <a:endParaRPr sz="1800">
              <a:latin typeface="Trebuchet MS"/>
              <a:ea typeface="Trebuchet MS"/>
              <a:cs typeface="Trebuchet MS"/>
              <a:sym typeface="Trebuchet MS"/>
            </a:endParaRPr>
          </a:p>
        </p:txBody>
      </p:sp>
      <p:sp>
        <p:nvSpPr>
          <p:cNvPr id="230" name="Google Shape;230;p6"/>
          <p:cNvSpPr txBox="1">
            <a:spLocks noGrp="1"/>
          </p:cNvSpPr>
          <p:nvPr>
            <p:ph type="title"/>
          </p:nvPr>
        </p:nvSpPr>
        <p:spPr>
          <a:xfrm>
            <a:off x="371789" y="373856"/>
            <a:ext cx="85512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¿Qué significa para nuestra Escuela?</a:t>
            </a:r>
            <a:endParaRPr sz="3000">
              <a:latin typeface="Trebuchet MS"/>
              <a:ea typeface="Trebuchet MS"/>
              <a:cs typeface="Trebuchet MS"/>
              <a:sym typeface="Trebuchet MS"/>
            </a:endParaRPr>
          </a:p>
        </p:txBody>
      </p:sp>
      <p:sp>
        <p:nvSpPr>
          <p:cNvPr id="231" name="Google Shape;231;p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7</a:t>
            </a:fld>
            <a:endParaRPr/>
          </a:p>
        </p:txBody>
      </p:sp>
      <p:sp>
        <p:nvSpPr>
          <p:cNvPr id="238" name="Google Shape;238;p7"/>
          <p:cNvSpPr txBox="1"/>
          <p:nvPr/>
        </p:nvSpPr>
        <p:spPr>
          <a:xfrm>
            <a:off x="235527" y="506772"/>
            <a:ext cx="8617500" cy="857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Times New Roman"/>
              <a:buNone/>
            </a:pPr>
            <a:r>
              <a:rPr lang="en-US" sz="3000" b="1" i="0" u="none" strike="noStrike" cap="none">
                <a:solidFill>
                  <a:schemeClr val="dk1"/>
                </a:solidFill>
                <a:latin typeface="Trebuchet MS"/>
                <a:ea typeface="Trebuchet MS"/>
                <a:cs typeface="Trebuchet MS"/>
                <a:sym typeface="Trebuchet MS"/>
              </a:rPr>
              <a:t>Programas de Título I a Nivel Escolar</a:t>
            </a:r>
            <a:endParaRPr sz="3000" b="0" i="0" u="none" strike="noStrike" cap="none">
              <a:solidFill>
                <a:srgbClr val="000000"/>
              </a:solidFill>
              <a:latin typeface="Trebuchet MS"/>
              <a:ea typeface="Trebuchet MS"/>
              <a:cs typeface="Trebuchet MS"/>
              <a:sym typeface="Trebuchet MS"/>
            </a:endParaRPr>
          </a:p>
        </p:txBody>
      </p:sp>
      <p:sp>
        <p:nvSpPr>
          <p:cNvPr id="239" name="Google Shape;239;p7"/>
          <p:cNvSpPr txBox="1">
            <a:spLocks noGrp="1"/>
          </p:cNvSpPr>
          <p:nvPr>
            <p:ph type="body" idx="1"/>
          </p:nvPr>
        </p:nvSpPr>
        <p:spPr>
          <a:xfrm>
            <a:off x="885196" y="1759944"/>
            <a:ext cx="3907500" cy="2244000"/>
          </a:xfrm>
          <a:prstGeom prst="rect">
            <a:avLst/>
          </a:prstGeom>
          <a:noFill/>
          <a:ln>
            <a:noFill/>
          </a:ln>
        </p:spPr>
        <p:txBody>
          <a:bodyPr spcFirstLastPara="1" wrap="square" lIns="91425" tIns="45700" rIns="91425" bIns="45700" anchor="t" anchorCtr="0">
            <a:noAutofit/>
          </a:bodyPr>
          <a:lstStyle/>
          <a:p>
            <a:pPr marL="342900" lvl="0" indent="-2921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Todos los estudiantes se benefician</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US" sz="2000">
                <a:latin typeface="Trebuchet MS"/>
                <a:ea typeface="Trebuchet MS"/>
                <a:cs typeface="Trebuchet MS"/>
                <a:sym typeface="Trebuchet MS"/>
              </a:rPr>
              <a:t>Todos los profesores se benefician</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US" sz="2000">
                <a:latin typeface="Trebuchet MS"/>
                <a:ea typeface="Trebuchet MS"/>
                <a:cs typeface="Trebuchet MS"/>
                <a:sym typeface="Trebuchet MS"/>
              </a:rPr>
              <a:t>Todas las familias se benefician</a:t>
            </a:r>
            <a:endParaRPr sz="2000">
              <a:latin typeface="Trebuchet MS"/>
              <a:ea typeface="Trebuchet MS"/>
              <a:cs typeface="Trebuchet MS"/>
              <a:sym typeface="Trebuchet MS"/>
            </a:endParaRPr>
          </a:p>
        </p:txBody>
      </p:sp>
      <p:pic>
        <p:nvPicPr>
          <p:cNvPr id="240" name="Google Shape;240;p7" descr="Notify RSS Backlinks Source Print Export (PDF)"/>
          <p:cNvPicPr preferRelativeResize="0"/>
          <p:nvPr/>
        </p:nvPicPr>
        <p:blipFill rotWithShape="1">
          <a:blip r:embed="rId3">
            <a:alphaModFix/>
          </a:blip>
          <a:srcRect/>
          <a:stretch/>
        </p:blipFill>
        <p:spPr>
          <a:xfrm>
            <a:off x="4792725" y="1414400"/>
            <a:ext cx="3363625" cy="3114475"/>
          </a:xfrm>
          <a:prstGeom prst="rect">
            <a:avLst/>
          </a:prstGeom>
          <a:noFill/>
          <a:ln>
            <a:noFill/>
          </a:ln>
        </p:spPr>
      </p:pic>
      <p:sp>
        <p:nvSpPr>
          <p:cNvPr id="241" name="Google Shape;241;p7"/>
          <p:cNvSpPr txBox="1"/>
          <p:nvPr/>
        </p:nvSpPr>
        <p:spPr>
          <a:xfrm>
            <a:off x="5936775" y="2751325"/>
            <a:ext cx="1263900" cy="45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highlight>
                  <a:srgbClr val="FFFFFF"/>
                </a:highlight>
                <a:latin typeface="Arial"/>
                <a:ea typeface="Arial"/>
                <a:cs typeface="Arial"/>
                <a:sym typeface="Arial"/>
              </a:rPr>
              <a:t>Title I</a:t>
            </a:r>
            <a:endParaRPr sz="2600" b="1" i="0" u="none" strike="noStrike" cap="none">
              <a:solidFill>
                <a:srgbClr val="000000"/>
              </a:solidFill>
              <a:highlight>
                <a:srgbClr val="FFFFFF"/>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8"/>
          <p:cNvSpPr txBox="1">
            <a:spLocks noGrp="1"/>
          </p:cNvSpPr>
          <p:nvPr>
            <p:ph type="body" idx="1"/>
          </p:nvPr>
        </p:nvSpPr>
        <p:spPr>
          <a:xfrm>
            <a:off x="1072055" y="1212713"/>
            <a:ext cx="7267500" cy="31794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Clr>
                <a:schemeClr val="dk1"/>
              </a:buClr>
              <a:buSzPct val="100000"/>
              <a:buNone/>
            </a:pPr>
            <a:r>
              <a:rPr lang="en-US" sz="2600" i="1" dirty="0">
                <a:latin typeface="Times New Roman"/>
                <a:ea typeface="Times New Roman"/>
                <a:cs typeface="Times New Roman"/>
                <a:sym typeface="Times New Roman"/>
              </a:rPr>
              <a:t>	</a:t>
            </a:r>
            <a:endParaRPr dirty="0"/>
          </a:p>
          <a:p>
            <a:pPr marL="0" lvl="0" indent="0" algn="l" rtl="0">
              <a:lnSpc>
                <a:spcPct val="115000"/>
              </a:lnSpc>
              <a:spcBef>
                <a:spcPts val="333"/>
              </a:spcBef>
              <a:spcAft>
                <a:spcPts val="0"/>
              </a:spcAft>
              <a:buClr>
                <a:schemeClr val="dk1"/>
              </a:buClr>
              <a:buSzPct val="100000"/>
              <a:buNone/>
            </a:pPr>
            <a:endParaRPr sz="1800" i="1" dirty="0">
              <a:latin typeface="Times New Roman"/>
              <a:ea typeface="Times New Roman"/>
              <a:cs typeface="Times New Roman"/>
              <a:sym typeface="Times New Roman"/>
            </a:endParaRPr>
          </a:p>
          <a:p>
            <a:pPr marL="0" lvl="0" indent="0" algn="l" rtl="0">
              <a:lnSpc>
                <a:spcPct val="115000"/>
              </a:lnSpc>
              <a:spcBef>
                <a:spcPts val="481"/>
              </a:spcBef>
              <a:spcAft>
                <a:spcPts val="0"/>
              </a:spcAft>
              <a:buClr>
                <a:schemeClr val="dk1"/>
              </a:buClr>
              <a:buSzPct val="81250"/>
              <a:buNone/>
            </a:pPr>
            <a:r>
              <a:rPr lang="en-US" sz="3200" i="1" dirty="0" err="1">
                <a:latin typeface="Trebuchet MS"/>
                <a:ea typeface="Trebuchet MS"/>
                <a:cs typeface="Trebuchet MS"/>
                <a:sym typeface="Trebuchet MS"/>
              </a:rPr>
              <a:t>Resumir</a:t>
            </a:r>
            <a:r>
              <a:rPr lang="en-US" sz="3200" i="1" dirty="0">
                <a:latin typeface="Trebuchet MS"/>
                <a:ea typeface="Trebuchet MS"/>
                <a:cs typeface="Trebuchet MS"/>
                <a:sym typeface="Trebuchet MS"/>
              </a:rPr>
              <a:t> </a:t>
            </a:r>
            <a:r>
              <a:rPr lang="en-US" sz="3200" i="1" dirty="0" err="1">
                <a:latin typeface="Trebuchet MS"/>
                <a:ea typeface="Trebuchet MS"/>
                <a:cs typeface="Trebuchet MS"/>
                <a:sym typeface="Trebuchet MS"/>
              </a:rPr>
              <a:t>el</a:t>
            </a:r>
            <a:r>
              <a:rPr lang="en-US" sz="3200" i="1" dirty="0">
                <a:latin typeface="Trebuchet MS"/>
                <a:ea typeface="Trebuchet MS"/>
                <a:cs typeface="Trebuchet MS"/>
                <a:sym typeface="Trebuchet MS"/>
              </a:rPr>
              <a:t> </a:t>
            </a:r>
            <a:r>
              <a:rPr lang="en-US" sz="3200" dirty="0">
                <a:latin typeface="Trebuchet MS"/>
                <a:ea typeface="Trebuchet MS"/>
                <a:cs typeface="Trebuchet MS"/>
                <a:sym typeface="Trebuchet MS"/>
              </a:rPr>
              <a:t>SWP</a:t>
            </a:r>
            <a:r>
              <a:rPr lang="en-US" sz="3200" i="1" dirty="0">
                <a:latin typeface="Trebuchet MS"/>
                <a:ea typeface="Trebuchet MS"/>
                <a:cs typeface="Trebuchet MS"/>
                <a:sym typeface="Trebuchet MS"/>
              </a:rPr>
              <a:t> de la </a:t>
            </a:r>
            <a:r>
              <a:rPr lang="en-US" sz="3200" i="1" dirty="0" err="1">
                <a:latin typeface="Trebuchet MS"/>
                <a:ea typeface="Trebuchet MS"/>
                <a:cs typeface="Trebuchet MS"/>
                <a:sym typeface="Trebuchet MS"/>
              </a:rPr>
              <a:t>escuela</a:t>
            </a:r>
            <a:r>
              <a:rPr lang="en-US" sz="3200" i="1" dirty="0">
                <a:latin typeface="Trebuchet MS"/>
                <a:ea typeface="Trebuchet MS"/>
                <a:cs typeface="Trebuchet MS"/>
                <a:sym typeface="Trebuchet MS"/>
              </a:rPr>
              <a:t> </a:t>
            </a:r>
            <a:endParaRPr sz="3200" dirty="0">
              <a:latin typeface="Trebuchet MS"/>
              <a:ea typeface="Trebuchet MS"/>
              <a:cs typeface="Trebuchet MS"/>
              <a:sym typeface="Trebuchet MS"/>
            </a:endParaRPr>
          </a:p>
          <a:p>
            <a:pPr marL="914400" lvl="1" indent="-340360" algn="l" rtl="0">
              <a:lnSpc>
                <a:spcPct val="115000"/>
              </a:lnSpc>
              <a:spcBef>
                <a:spcPts val="481"/>
              </a:spcBef>
              <a:spcAft>
                <a:spcPts val="0"/>
              </a:spcAft>
              <a:buSzPct val="100000"/>
              <a:buFont typeface="Trebuchet MS"/>
              <a:buChar char="○"/>
            </a:pPr>
            <a:r>
              <a:rPr lang="en-US" sz="3200" i="1" dirty="0" err="1">
                <a:latin typeface="Trebuchet MS"/>
                <a:ea typeface="Trebuchet MS"/>
                <a:cs typeface="Trebuchet MS"/>
                <a:sym typeface="Trebuchet MS"/>
              </a:rPr>
              <a:t>Evaluación</a:t>
            </a:r>
            <a:r>
              <a:rPr lang="en-US" sz="3200" i="1" dirty="0">
                <a:latin typeface="Trebuchet MS"/>
                <a:ea typeface="Trebuchet MS"/>
                <a:cs typeface="Trebuchet MS"/>
                <a:sym typeface="Trebuchet MS"/>
              </a:rPr>
              <a:t> General de las </a:t>
            </a:r>
            <a:r>
              <a:rPr lang="en-US" sz="3200" i="1" dirty="0" err="1">
                <a:latin typeface="Trebuchet MS"/>
                <a:ea typeface="Trebuchet MS"/>
                <a:cs typeface="Trebuchet MS"/>
                <a:sym typeface="Trebuchet MS"/>
              </a:rPr>
              <a:t>Necesidades</a:t>
            </a:r>
            <a:endParaRPr sz="3200" dirty="0">
              <a:latin typeface="Trebuchet MS"/>
              <a:ea typeface="Trebuchet MS"/>
              <a:cs typeface="Trebuchet MS"/>
              <a:sym typeface="Trebuchet MS"/>
            </a:endParaRPr>
          </a:p>
          <a:p>
            <a:pPr marL="914400" lvl="1" indent="-340360" algn="l" rtl="0">
              <a:lnSpc>
                <a:spcPct val="115000"/>
              </a:lnSpc>
              <a:spcBef>
                <a:spcPts val="0"/>
              </a:spcBef>
              <a:spcAft>
                <a:spcPts val="0"/>
              </a:spcAft>
              <a:buSzPct val="100000"/>
              <a:buFont typeface="Trebuchet MS"/>
              <a:buChar char="○"/>
            </a:pPr>
            <a:r>
              <a:rPr lang="en-US" sz="3200" i="1" dirty="0" err="1">
                <a:latin typeface="Trebuchet MS"/>
                <a:ea typeface="Trebuchet MS"/>
                <a:cs typeface="Trebuchet MS"/>
                <a:sym typeface="Trebuchet MS"/>
              </a:rPr>
              <a:t>Actividades</a:t>
            </a:r>
            <a:r>
              <a:rPr lang="en-US" sz="3200" i="1" dirty="0">
                <a:latin typeface="Trebuchet MS"/>
                <a:ea typeface="Trebuchet MS"/>
                <a:cs typeface="Trebuchet MS"/>
                <a:sym typeface="Trebuchet MS"/>
              </a:rPr>
              <a:t> para </a:t>
            </a:r>
            <a:r>
              <a:rPr lang="en-US" sz="3200" i="1" dirty="0" err="1">
                <a:latin typeface="Trebuchet MS"/>
                <a:ea typeface="Trebuchet MS"/>
                <a:cs typeface="Trebuchet MS"/>
                <a:sym typeface="Trebuchet MS"/>
              </a:rPr>
              <a:t>Apoyar</a:t>
            </a:r>
            <a:r>
              <a:rPr lang="en-US" sz="3200" i="1" dirty="0">
                <a:latin typeface="Trebuchet MS"/>
                <a:ea typeface="Trebuchet MS"/>
                <a:cs typeface="Trebuchet MS"/>
                <a:sym typeface="Trebuchet MS"/>
              </a:rPr>
              <a:t> las </a:t>
            </a:r>
            <a:r>
              <a:rPr lang="en-US" sz="3200" i="1" dirty="0" err="1">
                <a:latin typeface="Trebuchet MS"/>
                <a:ea typeface="Trebuchet MS"/>
                <a:cs typeface="Trebuchet MS"/>
                <a:sym typeface="Trebuchet MS"/>
              </a:rPr>
              <a:t>Necesidades</a:t>
            </a:r>
            <a:endParaRPr sz="3200" dirty="0">
              <a:latin typeface="Trebuchet MS"/>
              <a:ea typeface="Trebuchet MS"/>
              <a:cs typeface="Trebuchet MS"/>
              <a:sym typeface="Trebuchet MS"/>
            </a:endParaRPr>
          </a:p>
          <a:p>
            <a:pPr marL="914400" lvl="1" indent="-340360" algn="l" rtl="0">
              <a:lnSpc>
                <a:spcPct val="115000"/>
              </a:lnSpc>
              <a:spcBef>
                <a:spcPts val="0"/>
              </a:spcBef>
              <a:spcAft>
                <a:spcPts val="0"/>
              </a:spcAft>
              <a:buSzPct val="100000"/>
              <a:buFont typeface="Trebuchet MS"/>
              <a:buChar char="○"/>
            </a:pPr>
            <a:r>
              <a:rPr lang="en-US" sz="3200" i="1" dirty="0">
                <a:latin typeface="Trebuchet MS"/>
                <a:ea typeface="Trebuchet MS"/>
                <a:cs typeface="Trebuchet MS"/>
                <a:sym typeface="Trebuchet MS"/>
              </a:rPr>
              <a:t>Plan de </a:t>
            </a:r>
            <a:r>
              <a:rPr lang="en-US" sz="3200" i="1" dirty="0" err="1">
                <a:latin typeface="Trebuchet MS"/>
                <a:ea typeface="Trebuchet MS"/>
                <a:cs typeface="Trebuchet MS"/>
                <a:sym typeface="Trebuchet MS"/>
              </a:rPr>
              <a:t>Participación</a:t>
            </a:r>
            <a:r>
              <a:rPr lang="en-US" sz="3200" i="1" dirty="0">
                <a:latin typeface="Trebuchet MS"/>
                <a:ea typeface="Trebuchet MS"/>
                <a:cs typeface="Trebuchet MS"/>
                <a:sym typeface="Trebuchet MS"/>
              </a:rPr>
              <a:t> de </a:t>
            </a:r>
            <a:r>
              <a:rPr lang="en-US" sz="3200" i="1" dirty="0" err="1">
                <a:latin typeface="Trebuchet MS"/>
                <a:ea typeface="Trebuchet MS"/>
                <a:cs typeface="Trebuchet MS"/>
                <a:sym typeface="Trebuchet MS"/>
              </a:rPr>
              <a:t>los</a:t>
            </a:r>
            <a:r>
              <a:rPr lang="en-US" sz="3200" i="1" dirty="0">
                <a:latin typeface="Trebuchet MS"/>
                <a:ea typeface="Trebuchet MS"/>
                <a:cs typeface="Trebuchet MS"/>
                <a:sym typeface="Trebuchet MS"/>
              </a:rPr>
              <a:t> Padres y </a:t>
            </a:r>
            <a:r>
              <a:rPr lang="en-US" sz="3200" i="1" dirty="0" err="1">
                <a:latin typeface="Trebuchet MS"/>
                <a:ea typeface="Trebuchet MS"/>
                <a:cs typeface="Trebuchet MS"/>
                <a:sym typeface="Trebuchet MS"/>
              </a:rPr>
              <a:t>Familias</a:t>
            </a:r>
            <a:r>
              <a:rPr lang="en-US" sz="3200" i="1" dirty="0">
                <a:latin typeface="Trebuchet MS"/>
                <a:ea typeface="Trebuchet MS"/>
                <a:cs typeface="Trebuchet MS"/>
                <a:sym typeface="Trebuchet MS"/>
              </a:rPr>
              <a:t> </a:t>
            </a:r>
            <a:r>
              <a:rPr lang="en-US" sz="3200" dirty="0">
                <a:latin typeface="Trebuchet MS"/>
                <a:ea typeface="Trebuchet MS"/>
                <a:cs typeface="Trebuchet MS"/>
                <a:sym typeface="Trebuchet MS"/>
              </a:rPr>
              <a:t>(PFEP)</a:t>
            </a:r>
            <a:endParaRPr sz="3200" dirty="0">
              <a:latin typeface="Trebuchet MS"/>
              <a:ea typeface="Trebuchet MS"/>
              <a:cs typeface="Trebuchet MS"/>
              <a:sym typeface="Trebuchet MS"/>
            </a:endParaRPr>
          </a:p>
          <a:p>
            <a:pPr marL="914400" lvl="1" indent="-340360" algn="l" rtl="0">
              <a:lnSpc>
                <a:spcPct val="115000"/>
              </a:lnSpc>
              <a:spcBef>
                <a:spcPts val="0"/>
              </a:spcBef>
              <a:spcAft>
                <a:spcPts val="0"/>
              </a:spcAft>
              <a:buSzPct val="100000"/>
              <a:buFont typeface="Trebuchet MS"/>
              <a:buChar char="○"/>
            </a:pPr>
            <a:r>
              <a:rPr lang="en-US" sz="3200" i="1" dirty="0" err="1">
                <a:latin typeface="Trebuchet MS"/>
                <a:ea typeface="Trebuchet MS"/>
                <a:cs typeface="Trebuchet MS"/>
                <a:sym typeface="Trebuchet MS"/>
              </a:rPr>
              <a:t>Componentes</a:t>
            </a:r>
            <a:r>
              <a:rPr lang="en-US" sz="3200" i="1" dirty="0">
                <a:latin typeface="Trebuchet MS"/>
                <a:ea typeface="Trebuchet MS"/>
                <a:cs typeface="Trebuchet MS"/>
                <a:sym typeface="Trebuchet MS"/>
              </a:rPr>
              <a:t> </a:t>
            </a:r>
            <a:r>
              <a:rPr lang="en-US" sz="3200" i="1" dirty="0" err="1">
                <a:latin typeface="Trebuchet MS"/>
                <a:ea typeface="Trebuchet MS"/>
                <a:cs typeface="Trebuchet MS"/>
                <a:sym typeface="Trebuchet MS"/>
              </a:rPr>
              <a:t>Narrativos</a:t>
            </a:r>
            <a:endParaRPr lang="en-US" sz="3200" i="1" dirty="0">
              <a:latin typeface="Trebuchet MS"/>
              <a:ea typeface="Trebuchet MS"/>
              <a:cs typeface="Trebuchet MS"/>
              <a:sym typeface="Trebuchet MS"/>
            </a:endParaRPr>
          </a:p>
          <a:p>
            <a:pPr marL="574040" lvl="1">
              <a:lnSpc>
                <a:spcPct val="115000"/>
              </a:lnSpc>
              <a:buSzPct val="100000"/>
            </a:pPr>
            <a:endParaRPr lang="en-US" sz="3200" i="1" dirty="0">
              <a:latin typeface="Trebuchet MS"/>
              <a:ea typeface="Trebuchet MS"/>
              <a:cs typeface="Trebuchet MS"/>
              <a:sym typeface="Trebuchet MS"/>
            </a:endParaRPr>
          </a:p>
          <a:p>
            <a:pPr marL="574040" lvl="1">
              <a:lnSpc>
                <a:spcPct val="115000"/>
              </a:lnSpc>
              <a:buSzPct val="100000"/>
            </a:pPr>
            <a:r>
              <a:rPr lang="en-US" sz="3200" i="1" dirty="0">
                <a:latin typeface="Trebuchet MS"/>
                <a:ea typeface="Trebuchet MS"/>
                <a:cs typeface="Trebuchet MS"/>
                <a:sym typeface="Trebuchet MS"/>
              </a:rPr>
              <a:t>View complete summary on Connections’ website: </a:t>
            </a:r>
            <a:r>
              <a:rPr lang="en-US" sz="3200" i="1" dirty="0">
                <a:latin typeface="Trebuchet MS"/>
                <a:ea typeface="Trebuchet MS"/>
                <a:cs typeface="Trebuchet MS"/>
                <a:sym typeface="Trebuchet MS"/>
                <a:hlinkClick r:id="rId3"/>
              </a:rPr>
              <a:t>www.connectedpb.com/title-1</a:t>
            </a:r>
            <a:r>
              <a:rPr lang="en-US" sz="3200" i="1" dirty="0">
                <a:latin typeface="Trebuchet MS"/>
                <a:ea typeface="Trebuchet MS"/>
                <a:cs typeface="Trebuchet MS"/>
                <a:sym typeface="Trebuchet MS"/>
              </a:rPr>
              <a:t>   </a:t>
            </a:r>
          </a:p>
          <a:p>
            <a:pPr marL="914400" lvl="1" indent="-340360" algn="l" rtl="0">
              <a:lnSpc>
                <a:spcPct val="115000"/>
              </a:lnSpc>
              <a:spcBef>
                <a:spcPts val="0"/>
              </a:spcBef>
              <a:spcAft>
                <a:spcPts val="0"/>
              </a:spcAft>
              <a:buSzPct val="100000"/>
              <a:buFont typeface="Trebuchet MS"/>
              <a:buChar char="○"/>
            </a:pPr>
            <a:endParaRPr sz="3200" dirty="0">
              <a:latin typeface="Trebuchet MS"/>
              <a:ea typeface="Trebuchet MS"/>
              <a:cs typeface="Trebuchet MS"/>
              <a:sym typeface="Trebuchet MS"/>
            </a:endParaRPr>
          </a:p>
          <a:p>
            <a:pPr marL="0" lvl="0" indent="0" algn="l" rtl="0">
              <a:lnSpc>
                <a:spcPct val="115000"/>
              </a:lnSpc>
              <a:spcBef>
                <a:spcPts val="351"/>
              </a:spcBef>
              <a:spcAft>
                <a:spcPts val="0"/>
              </a:spcAft>
              <a:buClr>
                <a:schemeClr val="dk1"/>
              </a:buClr>
              <a:buSzPct val="59375"/>
              <a:buNone/>
            </a:pPr>
            <a:endParaRPr sz="3200" dirty="0">
              <a:latin typeface="Trebuchet MS"/>
              <a:ea typeface="Trebuchet MS"/>
              <a:cs typeface="Trebuchet MS"/>
              <a:sym typeface="Trebuchet MS"/>
            </a:endParaRPr>
          </a:p>
        </p:txBody>
      </p:sp>
      <p:sp>
        <p:nvSpPr>
          <p:cNvPr id="248" name="Google Shape;248;p8"/>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dirty="0" err="1">
                <a:latin typeface="Trebuchet MS"/>
                <a:ea typeface="Trebuchet MS"/>
                <a:cs typeface="Trebuchet MS"/>
                <a:sym typeface="Trebuchet MS"/>
              </a:rPr>
              <a:t>Nuestro</a:t>
            </a:r>
            <a:r>
              <a:rPr lang="en-US" sz="3000" b="1" dirty="0">
                <a:latin typeface="Trebuchet MS"/>
                <a:ea typeface="Trebuchet MS"/>
                <a:cs typeface="Trebuchet MS"/>
                <a:sym typeface="Trebuchet MS"/>
              </a:rPr>
              <a:t> Plan a Nivel Escolar (</a:t>
            </a:r>
            <a:r>
              <a:rPr lang="en-US" sz="3000" b="1" i="1" dirty="0">
                <a:latin typeface="Trebuchet MS"/>
                <a:ea typeface="Trebuchet MS"/>
                <a:cs typeface="Trebuchet MS"/>
                <a:sym typeface="Trebuchet MS"/>
              </a:rPr>
              <a:t>SWP</a:t>
            </a:r>
            <a:r>
              <a:rPr lang="en-US" sz="3000" b="1" dirty="0">
                <a:latin typeface="Trebuchet MS"/>
                <a:ea typeface="Trebuchet MS"/>
                <a:cs typeface="Trebuchet MS"/>
                <a:sym typeface="Trebuchet MS"/>
              </a:rPr>
              <a:t>)</a:t>
            </a:r>
            <a:endParaRPr sz="3000" dirty="0">
              <a:latin typeface="Trebuchet MS"/>
              <a:ea typeface="Trebuchet MS"/>
              <a:cs typeface="Trebuchet MS"/>
              <a:sym typeface="Trebuchet MS"/>
            </a:endParaRPr>
          </a:p>
        </p:txBody>
      </p:sp>
      <p:sp>
        <p:nvSpPr>
          <p:cNvPr id="249" name="Google Shape;249;p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9"/>
          <p:cNvSpPr txBox="1">
            <a:spLocks noGrp="1"/>
          </p:cNvSpPr>
          <p:nvPr>
            <p:ph type="body" idx="1"/>
          </p:nvPr>
        </p:nvSpPr>
        <p:spPr>
          <a:xfrm>
            <a:off x="753534" y="1172118"/>
            <a:ext cx="79332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US" sz="2000">
                <a:latin typeface="Trebuchet MS"/>
                <a:ea typeface="Trebuchet MS"/>
                <a:cs typeface="Trebuchet MS"/>
                <a:sym typeface="Trebuchet MS"/>
              </a:rPr>
              <a:t>Para lograr nuestros resultados esperados, estamos usando los fondos de Título I de este año para lo siguiente:</a:t>
            </a:r>
            <a:endParaRPr sz="2000">
              <a:latin typeface="Trebuchet MS"/>
              <a:ea typeface="Trebuchet MS"/>
              <a:cs typeface="Trebuchet MS"/>
              <a:sym typeface="Trebuchet MS"/>
            </a:endParaRPr>
          </a:p>
        </p:txBody>
      </p:sp>
      <p:sp>
        <p:nvSpPr>
          <p:cNvPr id="257" name="Google Shape;257;p9"/>
          <p:cNvSpPr txBox="1">
            <a:spLocks noGrp="1"/>
          </p:cNvSpPr>
          <p:nvPr>
            <p:ph type="body" idx="2"/>
          </p:nvPr>
        </p:nvSpPr>
        <p:spPr>
          <a:xfrm>
            <a:off x="457200" y="1714180"/>
            <a:ext cx="8229600" cy="3010500"/>
          </a:xfrm>
          <a:prstGeom prst="rect">
            <a:avLst/>
          </a:prstGeom>
          <a:noFill/>
          <a:ln>
            <a:noFill/>
          </a:ln>
        </p:spPr>
        <p:txBody>
          <a:bodyPr spcFirstLastPara="1" wrap="square" lIns="91425" tIns="45700" rIns="91425" bIns="45700" anchor="t" anchorCtr="0">
            <a:noAutofit/>
          </a:bodyPr>
          <a:lstStyle/>
          <a:p>
            <a:pPr marL="342900" lvl="0" indent="-330200" algn="l" rtl="0">
              <a:lnSpc>
                <a:spcPct val="100000"/>
              </a:lnSpc>
              <a:spcBef>
                <a:spcPts val="0"/>
              </a:spcBef>
              <a:spcAft>
                <a:spcPts val="0"/>
              </a:spcAft>
              <a:buClr>
                <a:schemeClr val="dk1"/>
              </a:buClr>
              <a:buSzPts val="2000"/>
              <a:buFont typeface="Trebuchet MS"/>
              <a:buChar char="●"/>
            </a:pPr>
            <a:r>
              <a:rPr lang="en-US" sz="2000" b="1" dirty="0" err="1">
                <a:latin typeface="Trebuchet MS"/>
                <a:ea typeface="Trebuchet MS"/>
                <a:cs typeface="Trebuchet MS"/>
                <a:sym typeface="Trebuchet MS"/>
              </a:rPr>
              <a:t>Enseñanza</a:t>
            </a:r>
            <a:r>
              <a:rPr lang="en-US" sz="2000" b="1" dirty="0">
                <a:latin typeface="Trebuchet MS"/>
                <a:ea typeface="Trebuchet MS"/>
                <a:cs typeface="Trebuchet MS"/>
                <a:sym typeface="Trebuchet MS"/>
              </a:rPr>
              <a:t> </a:t>
            </a:r>
            <a:r>
              <a:rPr lang="en-US" sz="2000" b="1" dirty="0" err="1">
                <a:latin typeface="Trebuchet MS"/>
                <a:ea typeface="Trebuchet MS"/>
                <a:cs typeface="Trebuchet MS"/>
                <a:sym typeface="Trebuchet MS"/>
              </a:rPr>
              <a:t>en</a:t>
            </a:r>
            <a:r>
              <a:rPr lang="en-US" sz="2000" b="1" dirty="0">
                <a:latin typeface="Trebuchet MS"/>
                <a:ea typeface="Trebuchet MS"/>
                <a:cs typeface="Trebuchet MS"/>
                <a:sym typeface="Trebuchet MS"/>
              </a:rPr>
              <a:t> </a:t>
            </a:r>
            <a:r>
              <a:rPr lang="en-US" sz="2000" b="1" dirty="0" err="1">
                <a:latin typeface="Trebuchet MS"/>
                <a:ea typeface="Trebuchet MS"/>
                <a:cs typeface="Trebuchet MS"/>
                <a:sym typeface="Trebuchet MS"/>
              </a:rPr>
              <a:t>el</a:t>
            </a:r>
            <a:r>
              <a:rPr lang="en-US" sz="2000" b="1" dirty="0">
                <a:latin typeface="Trebuchet MS"/>
                <a:ea typeface="Trebuchet MS"/>
                <a:cs typeface="Trebuchet MS"/>
                <a:sym typeface="Trebuchet MS"/>
              </a:rPr>
              <a:t> Aula</a:t>
            </a:r>
            <a:endParaRPr sz="2000" dirty="0">
              <a:latin typeface="Trebuchet MS"/>
              <a:ea typeface="Trebuchet MS"/>
              <a:cs typeface="Trebuchet MS"/>
              <a:sym typeface="Trebuchet MS"/>
            </a:endParaRPr>
          </a:p>
          <a:p>
            <a:pPr marL="742950" lvl="1" indent="-260350" algn="l" rtl="0">
              <a:lnSpc>
                <a:spcPct val="100000"/>
              </a:lnSpc>
              <a:spcBef>
                <a:spcPts val="440"/>
              </a:spcBef>
              <a:spcAft>
                <a:spcPts val="0"/>
              </a:spcAft>
              <a:buClr>
                <a:schemeClr val="dk1"/>
              </a:buClr>
              <a:buSzPts val="1800"/>
              <a:buFont typeface="Trebuchet MS"/>
              <a:buChar char="•"/>
            </a:pPr>
            <a:r>
              <a:rPr lang="en-US" sz="1800" u="sng" dirty="0" err="1">
                <a:latin typeface="Trebuchet MS"/>
                <a:ea typeface="Trebuchet MS"/>
                <a:cs typeface="Trebuchet MS"/>
                <a:sym typeface="Trebuchet MS"/>
              </a:rPr>
              <a:t>Puesto</a:t>
            </a:r>
            <a:r>
              <a:rPr lang="en-US" sz="1800" u="sng" dirty="0">
                <a:latin typeface="Trebuchet MS"/>
                <a:ea typeface="Trebuchet MS"/>
                <a:cs typeface="Trebuchet MS"/>
                <a:sym typeface="Trebuchet MS"/>
              </a:rPr>
              <a:t>(s) de </a:t>
            </a:r>
            <a:r>
              <a:rPr lang="en-US" sz="1800" u="sng" dirty="0" err="1">
                <a:latin typeface="Trebuchet MS"/>
                <a:ea typeface="Trebuchet MS"/>
                <a:cs typeface="Trebuchet MS"/>
                <a:sym typeface="Trebuchet MS"/>
              </a:rPr>
              <a:t>profesor</a:t>
            </a:r>
            <a:endParaRPr sz="1800" dirty="0">
              <a:latin typeface="Trebuchet MS"/>
              <a:ea typeface="Trebuchet MS"/>
              <a:cs typeface="Trebuchet MS"/>
              <a:sym typeface="Trebuchet MS"/>
            </a:endParaRPr>
          </a:p>
          <a:p>
            <a:pPr marL="0" lvl="0" indent="0" algn="l" rtl="0">
              <a:lnSpc>
                <a:spcPct val="100000"/>
              </a:lnSpc>
              <a:spcBef>
                <a:spcPts val="440"/>
              </a:spcBef>
              <a:spcAft>
                <a:spcPts val="0"/>
              </a:spcAft>
              <a:buClr>
                <a:schemeClr val="dk1"/>
              </a:buClr>
              <a:buSzPts val="2200"/>
              <a:buNone/>
            </a:pPr>
            <a:r>
              <a:rPr lang="en-US" sz="1800" dirty="0">
                <a:latin typeface="Trebuchet MS"/>
                <a:ea typeface="Trebuchet MS"/>
                <a:cs typeface="Trebuchet MS"/>
                <a:sym typeface="Trebuchet MS"/>
              </a:rPr>
              <a:t>	    </a:t>
            </a:r>
            <a:r>
              <a:rPr lang="en-US" sz="1800" u="sng" dirty="0" err="1">
                <a:latin typeface="Trebuchet MS"/>
                <a:ea typeface="Trebuchet MS"/>
                <a:cs typeface="Trebuchet MS"/>
                <a:sym typeface="Trebuchet MS"/>
              </a:rPr>
              <a:t>Tecnología</a:t>
            </a:r>
            <a:r>
              <a:rPr lang="en-US" sz="1800" u="sng" dirty="0">
                <a:latin typeface="Trebuchet MS"/>
                <a:ea typeface="Trebuchet MS"/>
                <a:cs typeface="Trebuchet MS"/>
                <a:sym typeface="Trebuchet MS"/>
              </a:rPr>
              <a:t> y </a:t>
            </a:r>
            <a:r>
              <a:rPr lang="en-US" sz="1800" u="sng" dirty="0" err="1">
                <a:latin typeface="Trebuchet MS"/>
                <a:ea typeface="Trebuchet MS"/>
                <a:cs typeface="Trebuchet MS"/>
                <a:sym typeface="Trebuchet MS"/>
              </a:rPr>
              <a:t>materiales</a:t>
            </a:r>
            <a:endParaRPr sz="1800" dirty="0">
              <a:latin typeface="Trebuchet MS"/>
              <a:ea typeface="Trebuchet MS"/>
              <a:cs typeface="Trebuchet MS"/>
              <a:sym typeface="Trebuchet MS"/>
            </a:endParaRPr>
          </a:p>
          <a:p>
            <a:pPr marL="0" lvl="0" indent="0" algn="l" rtl="0">
              <a:lnSpc>
                <a:spcPct val="100000"/>
              </a:lnSpc>
              <a:spcBef>
                <a:spcPts val="440"/>
              </a:spcBef>
              <a:spcAft>
                <a:spcPts val="0"/>
              </a:spcAft>
              <a:buClr>
                <a:schemeClr val="dk1"/>
              </a:buClr>
              <a:buSzPts val="2200"/>
              <a:buNone/>
            </a:pPr>
            <a:r>
              <a:rPr lang="en-US" sz="1800" dirty="0">
                <a:latin typeface="Trebuchet MS"/>
                <a:ea typeface="Trebuchet MS"/>
                <a:cs typeface="Trebuchet MS"/>
                <a:sym typeface="Trebuchet MS"/>
              </a:rPr>
              <a:t>	</a:t>
            </a:r>
            <a:endParaRPr sz="2000" dirty="0">
              <a:latin typeface="Trebuchet MS"/>
              <a:ea typeface="Trebuchet MS"/>
              <a:cs typeface="Trebuchet MS"/>
              <a:sym typeface="Trebuchet MS"/>
            </a:endParaRPr>
          </a:p>
        </p:txBody>
      </p:sp>
      <p:sp>
        <p:nvSpPr>
          <p:cNvPr id="258" name="Google Shape;258;p9"/>
          <p:cNvSpPr txBox="1">
            <a:spLocks noGrp="1"/>
          </p:cNvSpPr>
          <p:nvPr>
            <p:ph type="title"/>
          </p:nvPr>
        </p:nvSpPr>
        <p:spPr>
          <a:xfrm>
            <a:off x="457200" y="342290"/>
            <a:ext cx="8229600" cy="77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Enfoque del Título I</a:t>
            </a:r>
            <a:endParaRPr sz="3000">
              <a:latin typeface="Trebuchet MS"/>
              <a:ea typeface="Trebuchet MS"/>
              <a:cs typeface="Trebuchet MS"/>
              <a:sym typeface="Trebuchet MS"/>
            </a:endParaRPr>
          </a:p>
        </p:txBody>
      </p:sp>
      <p:sp>
        <p:nvSpPr>
          <p:cNvPr id="259" name="Google Shape;259;p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529D3132286C542A4AD20219C34DF8C" ma:contentTypeVersion="3" ma:contentTypeDescription="A Microsoft InfoPath Form Template." ma:contentTypeScope="" ma:versionID="d0b5af91a1879dca86ee9c6532b5179d">
  <xsd:schema xmlns:xsd="http://www.w3.org/2001/XMLSchema" xmlns:xs="http://www.w3.org/2001/XMLSchema" xmlns:p="http://schemas.microsoft.com/office/2006/metadata/properties" xmlns:ns2="07e5bf89-2325-40ce-80fd-96d0b26d4a52" targetNamespace="http://schemas.microsoft.com/office/2006/metadata/properties" ma:root="true" ma:fieldsID="fb50b9167e6e684a920278c475115faa" ns2:_="">
    <xsd:import namespace="07e5bf89-2325-40ce-80fd-96d0b26d4a52"/>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5bf89-2325-40ce-80fd-96d0b26d4a52" elementFormDefault="qualified">
    <xsd:import namespace="http://schemas.microsoft.com/office/2006/documentManagement/types"/>
    <xsd:import namespace="http://schemas.microsoft.com/office/infopath/2007/PartnerControls"/>
    <xsd:element name="FormName" ma:index="4" nillable="true" ma:displayName="Form Name" ma:internalName="FormName">
      <xsd:simpleType>
        <xsd:restriction base="dms:Text"/>
      </xsd:simpleType>
    </xsd:element>
    <xsd:element name="FormCategory" ma:index="5" nillable="true" ma:displayName="Form Category" ma:internalName="FormCategory">
      <xsd:simpleType>
        <xsd:restriction base="dms:Text"/>
      </xsd:simpleType>
    </xsd:element>
    <xsd:element name="FormVersion" ma:index="6" nillable="true" ma:displayName="Form Version" ma:internalName="FormVersion">
      <xsd:simpleType>
        <xsd:restriction base="dms:Text"/>
      </xsd:simpleType>
    </xsd:element>
    <xsd:element name="FormId" ma:index="7" nillable="true" ma:displayName="Form ID" ma:internalName="FormId">
      <xsd:simpleType>
        <xsd:restriction base="dms:Text"/>
      </xsd:simpleType>
    </xsd:element>
    <xsd:element name="FormLocale" ma:index="8" nillable="true" ma:displayName="Form Locale" ma:internalName="FormLocale">
      <xsd:simpleType>
        <xsd:restriction base="dms:Text"/>
      </xsd:simpleType>
    </xsd:element>
    <xsd:element name="FormDescription" ma:index="9" nillable="true" ma:displayName="Form Description" ma:internalName="FormDescription">
      <xsd:simpleType>
        <xsd:restriction base="dms:Text"/>
      </xsd:simpleType>
    </xsd:element>
    <xsd:element name="CustomContentTypeId" ma:index="10" nillable="true" ma:displayName="Content Type ID" ma:hidden="true" ma:internalName="CustomContentTypeId">
      <xsd:simpleType>
        <xsd:restriction base="dms:Text"/>
      </xsd:simpleType>
    </xsd:element>
    <xsd:element name="ShowInCatalog" ma:index="11"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Id xmlns="07e5bf89-2325-40ce-80fd-96d0b26d4a52" xsi:nil="true"/>
    <FormCategory xmlns="07e5bf89-2325-40ce-80fd-96d0b26d4a52" xsi:nil="true"/>
    <FormLocale xmlns="07e5bf89-2325-40ce-80fd-96d0b26d4a52" xsi:nil="true"/>
    <FormDescription xmlns="07e5bf89-2325-40ce-80fd-96d0b26d4a52" xsi:nil="true"/>
    <CustomContentTypeId xmlns="07e5bf89-2325-40ce-80fd-96d0b26d4a52" xsi:nil="true"/>
    <ShowInCatalog xmlns="07e5bf89-2325-40ce-80fd-96d0b26d4a52">false</ShowInCatalog>
    <FormName xmlns="07e5bf89-2325-40ce-80fd-96d0b26d4a52" xsi:nil="true"/>
    <FormVersion xmlns="07e5bf89-2325-40ce-80fd-96d0b26d4a52" xsi:nil="true"/>
  </documentManagement>
</p:properties>
</file>

<file path=customXml/itemProps1.xml><?xml version="1.0" encoding="utf-8"?>
<ds:datastoreItem xmlns:ds="http://schemas.openxmlformats.org/officeDocument/2006/customXml" ds:itemID="{F1CA4B0D-E0A9-4062-B387-0F5E082D2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5bf89-2325-40ce-80fd-96d0b26d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64FED7-1DC3-4C6D-AA04-9645B6A62D84}">
  <ds:schemaRefs>
    <ds:schemaRef ds:uri="http://schemas.microsoft.com/sharepoint/v3/contenttype/forms"/>
  </ds:schemaRefs>
</ds:datastoreItem>
</file>

<file path=customXml/itemProps3.xml><?xml version="1.0" encoding="utf-8"?>
<ds:datastoreItem xmlns:ds="http://schemas.openxmlformats.org/officeDocument/2006/customXml" ds:itemID="{1B990001-A1E5-46E9-8F20-F4C5F46842C7}">
  <ds:schemaRefs>
    <ds:schemaRef ds:uri="http://schemas.microsoft.com/office/2006/metadata/properties"/>
    <ds:schemaRef ds:uri="http://schemas.microsoft.com/office/infopath/2007/PartnerControls"/>
    <ds:schemaRef ds:uri="07e5bf89-2325-40ce-80fd-96d0b26d4a52"/>
  </ds:schemaRefs>
</ds:datastoreItem>
</file>

<file path=docProps/app.xml><?xml version="1.0" encoding="utf-8"?>
<Properties xmlns="http://schemas.openxmlformats.org/officeDocument/2006/extended-properties" xmlns:vt="http://schemas.openxmlformats.org/officeDocument/2006/docPropsVTypes">
  <TotalTime>0</TotalTime>
  <Words>3644</Words>
  <Application>Microsoft Macintosh PowerPoint</Application>
  <PresentationFormat>On-screen Show (16:9)</PresentationFormat>
  <Paragraphs>328</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Montserrat Thin</vt:lpstr>
      <vt:lpstr>Arial</vt:lpstr>
      <vt:lpstr>Times New Roman</vt:lpstr>
      <vt:lpstr>Montserrat Light</vt:lpstr>
      <vt:lpstr>Trebuchet MS</vt:lpstr>
      <vt:lpstr>Calibri</vt:lpstr>
      <vt:lpstr>Montserrat Black</vt:lpstr>
      <vt:lpstr>Montserrat</vt:lpstr>
      <vt:lpstr>Simple Light</vt:lpstr>
      <vt:lpstr>PowerPoint Presentation</vt:lpstr>
      <vt:lpstr>Propósito de la Reunión</vt:lpstr>
      <vt:lpstr>¿Qué es el programa Título I?</vt:lpstr>
      <vt:lpstr>¿Cómo califica una escuela para convertirse en Título I?</vt:lpstr>
      <vt:lpstr>¿Qué significa para nuestra Escuela?</vt:lpstr>
      <vt:lpstr>¿Qué significa para nuestra Escuela?</vt:lpstr>
      <vt:lpstr>PowerPoint Presentation</vt:lpstr>
      <vt:lpstr>Nuestro Plan a Nivel Escolar (SWP)</vt:lpstr>
      <vt:lpstr>Enfoque del Título I</vt:lpstr>
      <vt:lpstr>Enfoque del Título I</vt:lpstr>
      <vt:lpstr>Participación de los Padres y la Familia</vt:lpstr>
      <vt:lpstr>Plan de Participación de los Padres y la Familia</vt:lpstr>
      <vt:lpstr>Plan de Participación de los Padres y la Familia</vt:lpstr>
      <vt:lpstr>Capacitaciones para los Padres</vt:lpstr>
      <vt:lpstr>Acuerdo entre la Escuela y los Padres</vt:lpstr>
      <vt:lpstr>Acuerdo entre la Escuela y los Padres</vt:lpstr>
      <vt:lpstr>Derechos de los Padres a Saber</vt:lpstr>
      <vt:lpstr>Derechos de los Padres a Saber</vt:lpstr>
      <vt:lpstr>PowerPoint Presentation</vt:lpstr>
      <vt:lpstr>Programa de Educación Migrante</vt:lpstr>
      <vt:lpstr>PowerPoint Presentation</vt:lpstr>
      <vt:lpstr>Estudiantes que Sufren Desamparo Todo Estudiante Tiene el Derecho a Recibir Educación</vt:lpstr>
      <vt:lpstr>Estudiantes que Sufren Desamparo</vt:lpstr>
      <vt:lpstr> Estudiantes que Sufren Desamparo</vt:lpstr>
      <vt:lpstr>Conclusión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Windows User</dc:creator>
  <cp:lastModifiedBy>Elizabeth Potter</cp:lastModifiedBy>
  <cp:revision>2</cp:revision>
  <dcterms:created xsi:type="dcterms:W3CDTF">2014-11-11T21:18:40Z</dcterms:created>
  <dcterms:modified xsi:type="dcterms:W3CDTF">2024-10-16T17:51:52Z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0x010100F8EF98760CBA4A94994F13BA881038FA006529D3132286C542A4AD20219C34DF8C</vt:lpwstr>
  </property>
  <property fmtid="{D5CDD505-2E9C-101B-9397-08002B2CF9AE}" pid="3" name="Order">
    <vt:r8>30300</vt:r8>
  </property>
</Properties>
</file>